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88"/>
  </p:notesMasterIdLst>
  <p:handoutMasterIdLst>
    <p:handoutMasterId r:id="rId89"/>
  </p:handoutMasterIdLst>
  <p:sldIdLst>
    <p:sldId id="1884" r:id="rId2"/>
    <p:sldId id="1885" r:id="rId3"/>
    <p:sldId id="1879" r:id="rId4"/>
    <p:sldId id="1719" r:id="rId5"/>
    <p:sldId id="1865" r:id="rId6"/>
    <p:sldId id="1862" r:id="rId7"/>
    <p:sldId id="1894" r:id="rId8"/>
    <p:sldId id="1895" r:id="rId9"/>
    <p:sldId id="1872" r:id="rId10"/>
    <p:sldId id="1858" r:id="rId11"/>
    <p:sldId id="1896" r:id="rId12"/>
    <p:sldId id="1897" r:id="rId13"/>
    <p:sldId id="1898" r:id="rId14"/>
    <p:sldId id="1905" r:id="rId15"/>
    <p:sldId id="1859" r:id="rId16"/>
    <p:sldId id="1861" r:id="rId17"/>
    <p:sldId id="1873" r:id="rId18"/>
    <p:sldId id="1899" r:id="rId19"/>
    <p:sldId id="1901" r:id="rId20"/>
    <p:sldId id="1878" r:id="rId21"/>
    <p:sldId id="1874" r:id="rId22"/>
    <p:sldId id="1904" r:id="rId23"/>
    <p:sldId id="1902" r:id="rId24"/>
    <p:sldId id="1906" r:id="rId25"/>
    <p:sldId id="1871" r:id="rId26"/>
    <p:sldId id="1908" r:id="rId27"/>
    <p:sldId id="1876" r:id="rId28"/>
    <p:sldId id="1909" r:id="rId29"/>
    <p:sldId id="1877" r:id="rId30"/>
    <p:sldId id="1910" r:id="rId31"/>
    <p:sldId id="1916" r:id="rId32"/>
    <p:sldId id="1880" r:id="rId33"/>
    <p:sldId id="1912" r:id="rId34"/>
    <p:sldId id="1875" r:id="rId35"/>
    <p:sldId id="1913" r:id="rId36"/>
    <p:sldId id="1883" r:id="rId37"/>
    <p:sldId id="1914" r:id="rId38"/>
    <p:sldId id="1915" r:id="rId39"/>
    <p:sldId id="1918" r:id="rId40"/>
    <p:sldId id="1919" r:id="rId41"/>
    <p:sldId id="1920" r:id="rId42"/>
    <p:sldId id="1921" r:id="rId43"/>
    <p:sldId id="1922" r:id="rId44"/>
    <p:sldId id="1923" r:id="rId45"/>
    <p:sldId id="1924" r:id="rId46"/>
    <p:sldId id="1939" r:id="rId47"/>
    <p:sldId id="1940" r:id="rId48"/>
    <p:sldId id="1941" r:id="rId49"/>
    <p:sldId id="1942" r:id="rId50"/>
    <p:sldId id="1943" r:id="rId51"/>
    <p:sldId id="1944" r:id="rId52"/>
    <p:sldId id="1945" r:id="rId53"/>
    <p:sldId id="1946" r:id="rId54"/>
    <p:sldId id="1926" r:id="rId55"/>
    <p:sldId id="1925" r:id="rId56"/>
    <p:sldId id="1947" r:id="rId57"/>
    <p:sldId id="1948" r:id="rId58"/>
    <p:sldId id="1893" r:id="rId59"/>
    <p:sldId id="1928" r:id="rId60"/>
    <p:sldId id="1931" r:id="rId61"/>
    <p:sldId id="1889" r:id="rId62"/>
    <p:sldId id="1929" r:id="rId63"/>
    <p:sldId id="1930" r:id="rId64"/>
    <p:sldId id="1932" r:id="rId65"/>
    <p:sldId id="1933" r:id="rId66"/>
    <p:sldId id="1934" r:id="rId67"/>
    <p:sldId id="1935" r:id="rId68"/>
    <p:sldId id="1937" r:id="rId69"/>
    <p:sldId id="1936" r:id="rId70"/>
    <p:sldId id="1949" r:id="rId71"/>
    <p:sldId id="1950" r:id="rId72"/>
    <p:sldId id="1951" r:id="rId73"/>
    <p:sldId id="1952" r:id="rId74"/>
    <p:sldId id="1528" r:id="rId75"/>
    <p:sldId id="1953" r:id="rId76"/>
    <p:sldId id="1954" r:id="rId77"/>
    <p:sldId id="1955" r:id="rId78"/>
    <p:sldId id="1956" r:id="rId79"/>
    <p:sldId id="1907" r:id="rId80"/>
    <p:sldId id="1958" r:id="rId81"/>
    <p:sldId id="1917" r:id="rId82"/>
    <p:sldId id="1959" r:id="rId83"/>
    <p:sldId id="1960" r:id="rId84"/>
    <p:sldId id="1961" r:id="rId85"/>
    <p:sldId id="1962" r:id="rId86"/>
    <p:sldId id="1963" r:id="rId8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884"/>
            <p14:sldId id="1885"/>
            <p14:sldId id="1879"/>
          </p14:sldIdLst>
        </p14:section>
        <p14:section name="White Template" id="{A4C73023-5022-4C1D-89A2-F33000C5B01B}">
          <p14:sldIdLst>
            <p14:sldId id="1719"/>
            <p14:sldId id="1865"/>
            <p14:sldId id="1862"/>
            <p14:sldId id="1894"/>
            <p14:sldId id="1895"/>
            <p14:sldId id="1872"/>
            <p14:sldId id="1858"/>
            <p14:sldId id="1896"/>
            <p14:sldId id="1897"/>
            <p14:sldId id="1898"/>
            <p14:sldId id="1905"/>
            <p14:sldId id="1859"/>
            <p14:sldId id="1861"/>
            <p14:sldId id="1873"/>
            <p14:sldId id="1899"/>
            <p14:sldId id="1901"/>
            <p14:sldId id="1878"/>
            <p14:sldId id="1874"/>
            <p14:sldId id="1904"/>
            <p14:sldId id="1902"/>
            <p14:sldId id="1906"/>
            <p14:sldId id="1871"/>
            <p14:sldId id="1908"/>
            <p14:sldId id="1876"/>
            <p14:sldId id="1909"/>
            <p14:sldId id="1877"/>
            <p14:sldId id="1910"/>
            <p14:sldId id="1916"/>
            <p14:sldId id="1880"/>
            <p14:sldId id="1912"/>
            <p14:sldId id="1875"/>
            <p14:sldId id="1913"/>
            <p14:sldId id="1883"/>
            <p14:sldId id="1914"/>
            <p14:sldId id="1915"/>
            <p14:sldId id="1918"/>
          </p14:sldIdLst>
        </p14:section>
        <p14:section name="White Template" id="{88F97FD5-4568-49B2-8F22-A7F27418A8D7}">
          <p14:sldIdLst>
            <p14:sldId id="1919"/>
            <p14:sldId id="1920"/>
            <p14:sldId id="1921"/>
            <p14:sldId id="1922"/>
            <p14:sldId id="1923"/>
            <p14:sldId id="1924"/>
            <p14:sldId id="1939"/>
            <p14:sldId id="1940"/>
            <p14:sldId id="1941"/>
            <p14:sldId id="1942"/>
            <p14:sldId id="1943"/>
            <p14:sldId id="1944"/>
            <p14:sldId id="1945"/>
            <p14:sldId id="1946"/>
            <p14:sldId id="1926"/>
            <p14:sldId id="1925"/>
            <p14:sldId id="1947"/>
            <p14:sldId id="1948"/>
            <p14:sldId id="1893"/>
            <p14:sldId id="1928"/>
            <p14:sldId id="1931"/>
            <p14:sldId id="1889"/>
            <p14:sldId id="1929"/>
            <p14:sldId id="1930"/>
            <p14:sldId id="1932"/>
            <p14:sldId id="1933"/>
            <p14:sldId id="1934"/>
            <p14:sldId id="1935"/>
            <p14:sldId id="1937"/>
            <p14:sldId id="1936"/>
          </p14:sldIdLst>
        </p14:section>
        <p14:section name="White Template" id="{3E9E4E0A-8B32-44D5-B389-6F9A26DB2086}">
          <p14:sldIdLst>
            <p14:sldId id="1949"/>
            <p14:sldId id="1950"/>
            <p14:sldId id="1951"/>
            <p14:sldId id="1952"/>
            <p14:sldId id="1528"/>
            <p14:sldId id="1953"/>
            <p14:sldId id="1954"/>
            <p14:sldId id="1955"/>
            <p14:sldId id="1956"/>
            <p14:sldId id="1907"/>
            <p14:sldId id="1958"/>
            <p14:sldId id="1917"/>
            <p14:sldId id="1959"/>
            <p14:sldId id="1960"/>
            <p14:sldId id="1961"/>
            <p14:sldId id="1962"/>
            <p14:sldId id="19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1" autoAdjust="0"/>
    <p:restoredTop sz="95126" autoAdjust="0"/>
  </p:normalViewPr>
  <p:slideViewPr>
    <p:cSldViewPr snapToGrid="0">
      <p:cViewPr varScale="1">
        <p:scale>
          <a:sx n="81" d="100"/>
          <a:sy n="81" d="100"/>
        </p:scale>
        <p:origin x="204" y="9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1/17/2019 8:01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1/17/2019 8:00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1/17/2019 8:00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endParaRPr lang="en-US" dirty="0"/>
          </a:p>
          <a:p>
            <a:r>
              <a:rPr lang="en-US" dirty="0"/>
              <a:t>Choose between Azure Active Directory join and Azure Active Directory Domain Services - https://docs.microsoft.com/en-us/azure/active-directory-domain-services/active-directory-ds-compare-with-azure-ad-join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66556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Editions - https://www.youtube.com/embed/ASijhrPDmGI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582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SSPR - https://www.youtube.com/embed/WmItjlblXEA</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89701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Azure Administrator accounts will always be able to reset their passwords no matter what this option is set to.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0260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Use the link below to read about the password writeback features. Which of the features are you most interested in?</a:t>
            </a:r>
          </a:p>
          <a:p>
            <a:endParaRPr lang="en-US" dirty="0"/>
          </a:p>
          <a:p>
            <a:r>
              <a:rPr lang="en-US" dirty="0"/>
              <a:t>For more information, you can see:</a:t>
            </a:r>
          </a:p>
          <a:p>
            <a:r>
              <a:rPr lang="en-US" dirty="0"/>
              <a:t>Password writeback overview - https://docs.microsoft.com/en-us/azure/active-directory/authentication/howto-sspr-writeback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980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Configuring SSPR - https://www.youtube.com/embed/NMmhB-d3t3E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91397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For more information about setting up Azure Active Directory for self-service group management, see:</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https://docs.microsoft.com/en-us/azure/active-directory/active-directory-accessmanagement-self-service-group-management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7405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Identity Protection - https://www.youtube.com/embed/zI3jn_G0_Ns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26963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Take a minute to enable Azure AD Identity Protection and explore the different capabilities you saw in the previous video. Discuss how these technologies support each other. </a:t>
            </a:r>
          </a:p>
          <a:p>
            <a:endParaRPr lang="en-US" dirty="0"/>
          </a:p>
          <a:p>
            <a:r>
              <a:rPr lang="en-US" dirty="0"/>
              <a:t>For more information, you can see:</a:t>
            </a:r>
          </a:p>
          <a:p>
            <a:r>
              <a:rPr lang="en-US" dirty="0"/>
              <a:t>Azure Active Directory Identity Protection FAQ - https://docs.microsoft.com/en-us/azure/active-directory/active-directory-identity-protection-faqs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13899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vulnerabilities are discussed in the student manual. Locate this screen in the portal. </a:t>
            </a:r>
          </a:p>
          <a:p>
            <a:endParaRPr lang="en-US" dirty="0"/>
          </a:p>
          <a:p>
            <a:r>
              <a:rPr lang="en-US" dirty="0"/>
              <a:t>For more information, you can see:</a:t>
            </a:r>
          </a:p>
          <a:p>
            <a:r>
              <a:rPr lang="en-US" dirty="0"/>
              <a:t>Vulnerabilities detected by Azure Active Directory Identity Protection - https://docs.microsoft.com/en-us/azure/active-directory/active-directory-identityprotection-vulnerabilities </a:t>
            </a:r>
          </a:p>
          <a:p>
            <a:r>
              <a:rPr lang="en-US" dirty="0"/>
              <a:t>What is Azure Multi-Factor Authentication? - https://docs.microsoft.com/en-us/azure/active-directory/authentication/multi-factor-authentication </a:t>
            </a:r>
          </a:p>
          <a:p>
            <a:r>
              <a:rPr lang="en-US" dirty="0"/>
              <a:t>Set up Cloud App Discovery in Azure AD - https://docs.microsoft.com/en-us/azure/active-directory/manage-apps/cloud-app-discovery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764929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Cloud App Discovery in Azure AD - https://www.youtube.com/embed/gn6qQCu67FU</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5433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Identity Protection sends two types of automated notification emails to help you manage user risk and risk events: users at risk detected email, and a weekly digest email.</a:t>
            </a:r>
          </a:p>
          <a:p>
            <a:endParaRPr lang="en-US" dirty="0"/>
          </a:p>
          <a:p>
            <a:r>
              <a:rPr lang="en-US" dirty="0"/>
              <a:t>For more information, you can see:</a:t>
            </a:r>
          </a:p>
          <a:p>
            <a:r>
              <a:rPr lang="en-US" dirty="0"/>
              <a:t>Risky sign-ins - https://docs.microsoft.com/en-us/azure/active-directory/active-directory-identityprotection#risky-sign-ins </a:t>
            </a:r>
          </a:p>
          <a:p>
            <a:r>
              <a:rPr lang="en-US" dirty="0"/>
              <a:t>Azure Active Directory Identity Protection notifications - https://docs.microsoft.com/en-us/azure/active-directory/active-directory-identityprotection-notifications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76421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insight you get for a detected risk event is tied to your Azure AD subscription. With the Azure AD Premium P2 edition, you get the most detailed information about all underlying detections. With the Azure AD Premium P1 edition, detections that are not covered by your license appear as the risk event Sign-in with additional risk detected.</a:t>
            </a:r>
          </a:p>
          <a:p>
            <a:endParaRPr lang="en-US" dirty="0"/>
          </a:p>
          <a:p>
            <a:r>
              <a:rPr lang="en-US" dirty="0"/>
              <a:t>✔️If you have time, check out the following presentation given at the Ignite 2017 conference. It provides a broad overview of the Azure AD Identity Protection capabilities covered in this lesson. The session is entitled “Shut the door to cybercrime with Azure Active Directory risk-based identity protection.”</a:t>
            </a:r>
          </a:p>
          <a:p>
            <a:endParaRPr lang="en-US" dirty="0"/>
          </a:p>
          <a:p>
            <a:r>
              <a:rPr lang="en-US" dirty="0"/>
              <a:t>For more information, you can see:</a:t>
            </a:r>
          </a:p>
          <a:p>
            <a:r>
              <a:rPr lang="en-US" dirty="0"/>
              <a:t>Azure Active Directory risk events - https://docs.microsoft.com/en-us/azure/active-directory/active-directory-reporting-risk-events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23308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Enabling Azure AD Protection - https://channel9.msdn.com/blogs/Patrick-Wirtzs-Enterprise-Mobility--Security-Series/Enable-Azure-AD-Identity-Protection/player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a:t>
            </a:r>
            <a:r>
              <a:rPr lang="en-US" sz="882" kern="1200" dirty="0">
                <a:solidFill>
                  <a:schemeClr val="tx1"/>
                </a:solidFill>
                <a:effectLst/>
                <a:latin typeface="Segoe UI Light" pitchFamily="34" charset="0"/>
                <a:ea typeface="+mn-ea"/>
                <a:cs typeface="+mn-cs"/>
              </a:rPr>
              <a:t>This video is from the Enterprise Mobility + Security series on Microsoft’s Channel 9 platform. It discusses the process to enable Azure AD Identity Protection. You’ll learn how this feature can help corporations understand the risk levels of authentication, mitigating them through things such as Azure MFA. Additionally, Azure AD Identity Protection also benefits corporations proactively by searching for compromised credentials and then alerting administrators of the compromise while locking the user account.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361724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Begin to think about how users will login to your SaaS applications. Will you be able to implement a single sign-on experience?</a:t>
            </a:r>
          </a:p>
          <a:p>
            <a:r>
              <a:rPr lang="en-US" dirty="0"/>
              <a:t> </a:t>
            </a:r>
          </a:p>
          <a:p>
            <a:r>
              <a:rPr lang="en-US" dirty="0"/>
              <a:t>For more information, you can see:</a:t>
            </a:r>
          </a:p>
          <a:p>
            <a:r>
              <a:rPr lang="en-US" dirty="0"/>
              <a:t>What is SaaS? - https://azure.microsoft.com/en-us/overview/what-is-saas/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40456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think of any other advantages specific to your organization’s needs?</a:t>
            </a:r>
          </a:p>
          <a:p>
            <a:endParaRPr lang="en-US" dirty="0"/>
          </a:p>
          <a:p>
            <a:r>
              <a:rPr lang="en-US" dirty="0"/>
              <a:t>For more information, you can see:</a:t>
            </a:r>
          </a:p>
          <a:p>
            <a:r>
              <a:rPr lang="en-US" dirty="0"/>
              <a:t>What is SaaS? - https://azure.microsoft.com/en-us/overview/what-is-saas/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249753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Automatic provisioning is a very good thing. Take a minute to read more in the next link. </a:t>
            </a:r>
          </a:p>
          <a:p>
            <a:endParaRPr lang="en-US" dirty="0"/>
          </a:p>
          <a:p>
            <a:r>
              <a:rPr lang="en-US" dirty="0"/>
              <a:t>For more information, you can see: </a:t>
            </a:r>
          </a:p>
          <a:p>
            <a:r>
              <a:rPr lang="en-US" dirty="0"/>
              <a:t>Azure Active Directory integrated with applications - https://docs.microsoft.com/en-us/azure/active-directory/active-directory-enable-sso-scenario#azure-active-directory-integrated-with-applications</a:t>
            </a:r>
          </a:p>
          <a:p>
            <a:r>
              <a:rPr lang="en-US" dirty="0"/>
              <a:t>Automate user provisioning and deprovisioning to SaaS applications with Azure Active Directory - https://docs.microsoft.com/en-us/azure/active-directory/active-directory-saas-app-provisioning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72050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endParaRPr lang="en-US" dirty="0"/>
          </a:p>
          <a:p>
            <a:r>
              <a:rPr lang="en-US" dirty="0"/>
              <a:t>Get started with the Azure AD application gallery - https://docs.microsoft.com/en-us/azure/active-directory/active-directory-appssoaccess-whatis#get-started-with-the-azure-ad-application-gallery </a:t>
            </a:r>
          </a:p>
          <a:p>
            <a:r>
              <a:rPr lang="en-US" dirty="0"/>
              <a:t>Integrating Azure Active Directory with applications getting started guide - https://docs.microsoft.com/en-us/azure/active-directory/active-directory-integrating-applications-getting-started</a:t>
            </a:r>
          </a:p>
          <a:p>
            <a:r>
              <a:rPr lang="en-US" dirty="0"/>
              <a:t>SaaS application integration with Azure Active Directory - https://docs.microsoft.com/en-us/azure/active-directory/active-directory-saas-tutorial-list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35053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SaaS Applications - https://www.youtube.com/embed/Mlr7WsqVeQw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1181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the Welcome section of the student materials is a checklist showing where these areas are covered in the course.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1735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Tutorials - h</a:t>
            </a:r>
            <a:r>
              <a:rPr lang="en-US" sz="882" b="0" kern="1200" dirty="0">
                <a:solidFill>
                  <a:schemeClr val="tx1"/>
                </a:solidFill>
                <a:effectLst/>
                <a:latin typeface="Segoe UI Light" pitchFamily="34" charset="0"/>
                <a:ea typeface="+mn-ea"/>
                <a:cs typeface="+mn-cs"/>
              </a:rPr>
              <a:t>ttps://docs.microsoft.com/en-us/azure/active-directory/saas-apps/tutorial-list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86615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 you think conditional access would be something your organization is interested in?</a:t>
            </a:r>
          </a:p>
          <a:p>
            <a:endParaRPr lang="en-US" dirty="0"/>
          </a:p>
          <a:p>
            <a:r>
              <a:rPr lang="en-US" dirty="0"/>
              <a:t>For more information, you can see:</a:t>
            </a:r>
          </a:p>
          <a:p>
            <a:r>
              <a:rPr lang="en-US" dirty="0"/>
              <a:t>Conditional access in Azure Active Directory - https://docs.microsoft.com/en-us/azure/active-directory/active-directory-conditional-access-azure-portal</a:t>
            </a:r>
          </a:p>
          <a:p>
            <a:r>
              <a:rPr lang="en-US" dirty="0"/>
              <a:t>Grant controls - https://docs.microsoft.com/en-us/azure/active-directory/active-directory-conditional-access-controls#grant-controls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2661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The Users and Groups condition is mandatory in a conditional access policy. In your policy, you can either select All users or select specific users and groups.</a:t>
            </a:r>
          </a:p>
          <a:p>
            <a:endParaRPr lang="en-US" dirty="0"/>
          </a:p>
          <a:p>
            <a:r>
              <a:rPr lang="en-US" dirty="0"/>
              <a:t>For more information, you can see:</a:t>
            </a:r>
          </a:p>
          <a:p>
            <a:r>
              <a:rPr lang="en-US" dirty="0"/>
              <a:t>Conditions in Azure Active Directory conditional access - https://docs.microsoft.com/en-us/azure/active-directory/active-directory-conditional-access-conditions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789816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use this condition, you need to have Azure Active Directory Identity Protection enabled.</a:t>
            </a:r>
          </a:p>
          <a:p>
            <a:endParaRPr lang="en-US" dirty="0"/>
          </a:p>
          <a:p>
            <a:r>
              <a:rPr lang="en-US" dirty="0"/>
              <a:t>For more information, you can see:</a:t>
            </a:r>
          </a:p>
          <a:p>
            <a:r>
              <a:rPr lang="en-US" dirty="0"/>
              <a:t>Sign-in risk - https://docs.microsoft.com/en-us/azure/active-directory/active-directory-conditional-access-conditions#sign-in-risk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61805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you are interested in the other access conditions that are available take some time to go through the next links. </a:t>
            </a:r>
          </a:p>
          <a:p>
            <a:endParaRPr lang="en-US" dirty="0"/>
          </a:p>
          <a:p>
            <a:r>
              <a:rPr lang="en-US" dirty="0"/>
              <a:t>For more information, you can see:</a:t>
            </a:r>
          </a:p>
          <a:p>
            <a:r>
              <a:rPr lang="en-US" dirty="0"/>
              <a:t>Locations -  https://docs.microsoft.com/en-us/azure/active-directory/active-directory-conditional-access-locations </a:t>
            </a:r>
          </a:p>
          <a:p>
            <a:r>
              <a:rPr lang="en-US" dirty="0"/>
              <a:t>Cloud Apps - https://docs.microsoft.com/en-us/azure/active-directory/active-directory-conditional-access-conditions#cloud-apps </a:t>
            </a:r>
          </a:p>
          <a:p>
            <a:r>
              <a:rPr lang="en-US" dirty="0"/>
              <a:t>Device Platforms - https://docs.microsoft.com/en-us/azure/active-directory/active-directory-conditional-access-conditions#device-platforms </a:t>
            </a:r>
          </a:p>
          <a:p>
            <a:r>
              <a:rPr lang="en-US" dirty="0"/>
              <a:t>Client Apps - https://docs.microsoft.com/en-us/azure/active-directory/active-directory-conditional-access-conditions#client-apps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401384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Conditional Access – https://docs.microsoft.com/en-us/azure/active-directory/conditional-access/app-based-mfa</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What is conditional access in Azure Active Directory - </a:t>
            </a:r>
            <a:r>
              <a:rPr lang="en-US" sz="882" u="sng" kern="1200" dirty="0">
                <a:solidFill>
                  <a:schemeClr val="tx1"/>
                </a:solidFill>
                <a:effectLst/>
                <a:latin typeface="Segoe UI Light" pitchFamily="34" charset="0"/>
                <a:ea typeface="+mn-ea"/>
                <a:cs typeface="+mn-cs"/>
              </a:rPr>
              <a:t>https://docs.microsoft.com/en-us/azure/active-directory/active-directory-conditional-access-azure-portal</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629724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 upcoming demonstration shows how to add the DNS record to your domain.</a:t>
            </a:r>
          </a:p>
          <a:p>
            <a:endParaRPr lang="en-US" dirty="0"/>
          </a:p>
          <a:p>
            <a:r>
              <a:rPr lang="en-US" dirty="0"/>
              <a:t>For more information, you can see:</a:t>
            </a:r>
          </a:p>
          <a:p>
            <a:r>
              <a:rPr lang="en-US" dirty="0"/>
              <a:t>Managing custom domain names in your Azure Active Directory - https://docs.microsoft.com/en-us/azure/active-directory/active-directory-domains-manage-azure-portal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755296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 upcoming demonstration shows how to create a tenant, add an admin, and associate a subscription. </a:t>
            </a:r>
          </a:p>
          <a:p>
            <a:endParaRPr lang="en-US" dirty="0"/>
          </a:p>
          <a:p>
            <a:r>
              <a:rPr lang="en-US" dirty="0"/>
              <a:t>For more information, you can see:</a:t>
            </a:r>
          </a:p>
          <a:p>
            <a:r>
              <a:rPr lang="en-US" dirty="0"/>
              <a:t>How to get an Azure Active Directory tenant - https://docs.microsoft.com/en-us/azure/active-directory/develop/active-directory-howto-tenant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72816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Unlike other Azure resources, your tenants are not child resources of an Azure subscription.</a:t>
            </a:r>
          </a:p>
          <a:p>
            <a:r>
              <a:rPr lang="en-US" dirty="0"/>
              <a:t> </a:t>
            </a:r>
          </a:p>
          <a:p>
            <a:r>
              <a:rPr lang="en-US" dirty="0"/>
              <a:t>For more information, you can see:</a:t>
            </a:r>
          </a:p>
          <a:p>
            <a:r>
              <a:rPr lang="en-US" dirty="0"/>
              <a:t>Understand how multiple Azure Active Directory tenants interact - https://docs.microsoft.com/en-us/azure/active-directory/active-directory-licensing-directory-independence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303861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Domains, Directories, and Tenants - https://www.youtube.com/embed/XtijSD-3iqc</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939789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 Add a custom domain name to Azure Active Directory – https://docs.microsoft.com/en-us/azure/active-directory/add-custom-domain</a:t>
            </a:r>
          </a:p>
          <a:p>
            <a:endParaRPr lang="en-US" dirty="0"/>
          </a:p>
          <a:p>
            <a:r>
              <a:rPr lang="en-US" dirty="0"/>
              <a:t>For more information, you can see:</a:t>
            </a:r>
          </a:p>
          <a:p>
            <a:r>
              <a:rPr lang="en-US" dirty="0"/>
              <a:t>Manage custom domain names - https://docs.microsoft.com/en-us/azure/active-directory/active-directory-domains-manage-azure-portal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29925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Users and Groups - https://www.youtube.com/embed/_fI1N0YL-Tk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418321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Take a minute to access the Portal and view your users. Notice the User Type and Source columns. Have you given any thought as to the type of users you will need?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945937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a:t>
            </a:r>
            <a:r>
              <a:rPr lang="en-US" sz="882" b="0" kern="1200" dirty="0">
                <a:solidFill>
                  <a:schemeClr val="tx1"/>
                </a:solidFill>
                <a:effectLst/>
                <a:latin typeface="Segoe UI Light" pitchFamily="34" charset="0"/>
                <a:ea typeface="+mn-ea"/>
                <a:cs typeface="+mn-cs"/>
              </a:rPr>
              <a:t>Users can also be added to Azure AD through Portal, Office 365 Admin Center, Microsoft Intune admin console, and the CLI. Which of the options mentioned in this topic do you prefer?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For more information, you can see: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Add or change profile information for a user in Azure Active Directory - https://docs.microsoft.com/en-us/azure/active-directory/active-directory-users-profile-azure-portal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Creating a new user in Azure AD - https://docs.microsoft.com/en-us/powershell/azure/active-directory/new-user-sample?view=azureadps-2.0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 ad user create - https://docs.microsoft.com/en-us/cli/azure/ad/user?view=azure-cli-latest#az_ad_user_create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490994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Implement a naming convention for usernames, display names and aliases. Implement a convention for the initial password of the newly created user. </a:t>
            </a:r>
          </a:p>
          <a:p>
            <a:endParaRPr lang="en-US" sz="882" kern="1200" dirty="0">
              <a:solidFill>
                <a:schemeClr val="tx1"/>
              </a:solidFill>
              <a:effectLst/>
              <a:latin typeface="Segoe UI Light" pitchFamily="34" charset="0"/>
              <a:ea typeface="+mn-ea"/>
              <a:cs typeface="+mn-cs"/>
            </a:endParaRPr>
          </a:p>
          <a:p>
            <a:r>
              <a:rPr lang="en-US" dirty="0"/>
              <a:t>For more information, you can see:</a:t>
            </a:r>
          </a:p>
          <a:p>
            <a:r>
              <a:rPr lang="en-US" dirty="0"/>
              <a:t>Importing data into my directory - https://docs.microsoft.com/en-us/powershell/azure/active-directory/importing-data?view=azureadps-2.0 </a:t>
            </a:r>
          </a:p>
          <a:p>
            <a:r>
              <a:rPr lang="en-US" dirty="0"/>
              <a:t>New-ADUser - https://docs.microsoft.com/en-us/powershell/module/azuread/new-azureaduser?view=azureadps-2.0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7665566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Have you given any thought to which groups you need to create? Would you directly assign or dynamically assign membership?</a:t>
            </a:r>
          </a:p>
          <a:p>
            <a:endParaRPr lang="en-US" dirty="0"/>
          </a:p>
          <a:p>
            <a:r>
              <a:rPr lang="en-US" dirty="0"/>
              <a:t>For more information, you can see:</a:t>
            </a:r>
          </a:p>
          <a:p>
            <a:r>
              <a:rPr lang="en-US" dirty="0"/>
              <a:t>Manage group membership for users in your Azure Active Directory tenant - https://docs.microsoft.com/en-us/azure/active-directory/active-directory-groups-members-azure-portal </a:t>
            </a:r>
          </a:p>
          <a:p>
            <a:r>
              <a:rPr lang="en-US" dirty="0"/>
              <a:t>Create attribute-based rules for dynamic group membership in Azure Active Directory - https://docs.microsoft.com/en-us/azure/active-directory/active-directory-groups-dynamic-membership-azure-portal </a:t>
            </a:r>
          </a:p>
          <a:p>
            <a:r>
              <a:rPr lang="en-US" dirty="0"/>
              <a:t>Create a group and add members in Azure Active Directory - https://docs.microsoft.com/en-us/azure/active-directory/active-directory-groups-create-azure-portal</a:t>
            </a:r>
          </a:p>
          <a:p>
            <a:r>
              <a:rPr lang="en-US" dirty="0"/>
              <a:t>New-AzureADGroup - https://docs.microsoft.com/en-us/powershell/module/azuread/new-azureadgroup?view=azureadps-2.0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717285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Role-Based Access Control is also covered in the Managing Subscriptions and Resource course.</a:t>
            </a:r>
          </a:p>
          <a:p>
            <a:endParaRPr lang="en-US" dirty="0"/>
          </a:p>
          <a:p>
            <a:r>
              <a:rPr lang="en-US" dirty="0"/>
              <a:t>✔️ Notice that access is inherited from subscriptions, to resource groups, and then to resources. 	</a:t>
            </a:r>
          </a:p>
          <a:p>
            <a:endParaRPr lang="en-US" dirty="0"/>
          </a:p>
          <a:p>
            <a:r>
              <a:rPr lang="en-US" dirty="0"/>
              <a:t>For more information, you can see:</a:t>
            </a:r>
          </a:p>
          <a:p>
            <a:r>
              <a:rPr lang="en-US" dirty="0"/>
              <a:t>Get started with access management in the Azure portal: https://docs.microsoft.com/en-us/azure/active-directory/role-based-access-control-what-is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806657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t>
            </a:r>
            <a:r>
              <a:rPr lang="en-US" dirty="0"/>
              <a:t>Explain the benefits of role assignment that allows you to associate a security principal to a role, and how this decoupling lets you specify a specific role has access to a resource in your subscription. Also to add/remove security principals in a loosely connected manner.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95032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you are an Office365, Azure or Dynamics CRM Online customer, you might not realize that you are already using Azure AD. Every Office365, Azure and Dynamics CRM tenant is already an Azure AD tenant. Whenever you want you can start using that tenant to manage access to thousands of other cloud applications Azure AD integrates with.</a:t>
            </a:r>
          </a:p>
          <a:p>
            <a:endParaRPr lang="en-US" dirty="0"/>
          </a:p>
          <a:p>
            <a:r>
              <a:rPr lang="en-US" dirty="0"/>
              <a:t>For more information, you can see:</a:t>
            </a:r>
          </a:p>
          <a:p>
            <a:r>
              <a:rPr lang="en-US" dirty="0"/>
              <a:t>What is Azure Active Directory? - https://docs.microsoft.com/en-us/azure/active-directory/active-directory-whatis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Take a minute to open the Azure Portal, open the Subscriptions or Resource Group blade, and click Access Control (IAM). Click Add and take a few minutes to review the built-in roles and see which role you would be most interested in using.</a:t>
            </a:r>
          </a:p>
          <a:p>
            <a:endParaRPr lang="en-US" dirty="0"/>
          </a:p>
          <a:p>
            <a:r>
              <a:rPr lang="en-US" dirty="0"/>
              <a:t>For more information, you can see:</a:t>
            </a:r>
          </a:p>
          <a:p>
            <a:r>
              <a:rPr lang="en-US" dirty="0"/>
              <a:t>Built-in roles in Azure - https://docs.microsoft.com/en-us/azure/role-based-access-control/built-in-roles</a:t>
            </a:r>
          </a:p>
          <a:p>
            <a:r>
              <a:rPr lang="en-US" dirty="0"/>
              <a:t>Create custom roles for Azure Role-Based Access Control - https://docs.microsoft.com/en-us/azure/active-directory/role-based-access-control-custom-roles </a:t>
            </a:r>
          </a:p>
          <a:p>
            <a:r>
              <a:rPr lang="en-US" dirty="0"/>
              <a:t>Get-AzureRmRoleDefinition - https://docs.microsoft.com/en-us/powershell/module/azurerm.resources/get-azurermroledefinition?view=azurermps-5.3.0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6447391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Take a minute to open the Azure Portal, open the Subscriptions or Resource Group blade, and click Access Control (IAM).</a:t>
            </a:r>
          </a:p>
          <a:p>
            <a:r>
              <a:rPr lang="en-US" sz="882" kern="1200" dirty="0">
                <a:solidFill>
                  <a:schemeClr val="tx1"/>
                </a:solidFill>
                <a:effectLst/>
                <a:latin typeface="Segoe UI Light" pitchFamily="34" charset="0"/>
                <a:ea typeface="+mn-ea"/>
                <a:cs typeface="+mn-cs"/>
              </a:rPr>
              <a:t>Click </a:t>
            </a:r>
            <a:r>
              <a:rPr lang="en-US" sz="882" b="1" kern="1200" dirty="0">
                <a:solidFill>
                  <a:schemeClr val="tx1"/>
                </a:solidFill>
                <a:effectLst/>
                <a:latin typeface="Segoe UI Light" pitchFamily="34" charset="0"/>
                <a:ea typeface="+mn-ea"/>
                <a:cs typeface="+mn-cs"/>
              </a:rPr>
              <a:t>Add </a:t>
            </a:r>
            <a:r>
              <a:rPr lang="en-US" sz="882" kern="1200" dirty="0">
                <a:solidFill>
                  <a:schemeClr val="tx1"/>
                </a:solidFill>
                <a:effectLst/>
                <a:latin typeface="Segoe UI Light" pitchFamily="34" charset="0"/>
                <a:ea typeface="+mn-ea"/>
                <a:cs typeface="+mn-cs"/>
              </a:rPr>
              <a:t>and take a few minutes to review the built-in roles and see which role you would be most interested in using.</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Built-in roles in Azure - https://docs.microsoft.com/en-us/azure/role-based-access-control/built-in-roles</a:t>
            </a:r>
          </a:p>
          <a:p>
            <a:r>
              <a:rPr lang="en-US" sz="882" kern="1200" dirty="0">
                <a:solidFill>
                  <a:schemeClr val="tx1"/>
                </a:solidFill>
                <a:effectLst/>
                <a:latin typeface="Segoe UI Light" pitchFamily="34" charset="0"/>
                <a:ea typeface="+mn-ea"/>
                <a:cs typeface="+mn-cs"/>
              </a:rPr>
              <a:t>Create custom roles for Azure Role-Based Access Control - https://docs.microsoft.com/en-us/azure/active-directory/role-based-access-control-custom-roles </a:t>
            </a:r>
          </a:p>
          <a:p>
            <a:r>
              <a:rPr lang="en-US" sz="882" kern="1200" dirty="0">
                <a:solidFill>
                  <a:schemeClr val="tx1"/>
                </a:solidFill>
                <a:effectLst/>
                <a:latin typeface="Segoe UI Light" pitchFamily="34" charset="0"/>
                <a:ea typeface="+mn-ea"/>
                <a:cs typeface="+mn-cs"/>
              </a:rPr>
              <a:t>Get-AzureRmRoleDefinition - https://docs.microsoft.com/en-us/powershell/module/azurerm.resources/get-azurermroledefinition?view=azurermps-5.3.0</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1751663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Take a minute to open the Azure Portal and use the Access Control blade to add a role and then assign it to a user. For your organization which role assignments would you need?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Custom roles access control - https://docs.microsoft.com/en-us/azure/active-directory/role-based-access-control-custom-roles#custom-roles-access-control </a:t>
            </a: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263371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 If you have created a custom JSON role definition file you can use PowerShell or the CLI to create a new custom role definition. View the student notes for the code example.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7146308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271516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1/17/2019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446497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What is role-based access control - https://docs.microsoft.com/en-us/azure/role-based-access-control/overview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6876364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Registration combined with a mobile device management (MDM) solution such as Microsoft Intune, provides additional device attributes in Azure AD. This allows you to create conditional access rules that enforce access from devices to meet your standards for security and compliance. </a:t>
            </a:r>
          </a:p>
          <a:p>
            <a:endParaRPr lang="en-US" dirty="0"/>
          </a:p>
          <a:p>
            <a:r>
              <a:rPr lang="en-US" dirty="0"/>
              <a:t>For more information, you can see:</a:t>
            </a:r>
          </a:p>
          <a:p>
            <a:r>
              <a:rPr lang="en-US" dirty="0"/>
              <a:t>Introduction to device management - https://docs.microsoft.com/en-us/azure/active-directory/device-management-introduction </a:t>
            </a:r>
          </a:p>
          <a:p>
            <a:r>
              <a:rPr lang="en-US" dirty="0"/>
              <a:t>Azure registered devices - https://docs.microsoft.com/en-us/azure/active-directory/device-management-introduction#azure-ad-registered-devices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13479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Although AD Join is intended for organizations that do not have on-premises Windows Server Active Directory infrastructure it can be used for other scenarios like branch offices. Read more at the reference link.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Azure AD joined devices – https://docs.microsoft.com/en-us/azure/active-directory/device-management-introduction#azure-ad-joined-devices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493075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Are you understanding the different types of joined devices? Which do you think your organization needs?</a:t>
            </a:r>
          </a:p>
          <a:p>
            <a:endParaRPr lang="en-US" dirty="0"/>
          </a:p>
          <a:p>
            <a:r>
              <a:rPr lang="en-US" dirty="0"/>
              <a:t>For more information, you can see:</a:t>
            </a:r>
          </a:p>
          <a:p>
            <a:r>
              <a:rPr lang="en-US" dirty="0"/>
              <a:t>Hybrid Azure AD joined devices - https://docs.microsoft.com/en-us/azure/active-directory/device-management-introduction#hybrid-azure-ad-joined-devices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43724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reasons do you have for considering Azure Active Directory?</a:t>
            </a:r>
          </a:p>
          <a:p>
            <a:endParaRPr lang="en-US" dirty="0"/>
          </a:p>
          <a:p>
            <a:r>
              <a:rPr lang="en-US" dirty="0"/>
              <a:t>For more information, you can see:</a:t>
            </a:r>
          </a:p>
          <a:p>
            <a:r>
              <a:rPr lang="en-US" dirty="0"/>
              <a:t>The power of common identity across any cloud) - https://myignite.microsoft.com/videos/54694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459372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Usage scenarios and deployment considerations for Azure AD Join - https://docs.microsoft.com/en-us/azure/active-directory/devices/azureadjoin-plan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773547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devices using the Azure portal - https://docs.microsoft.com/en-us/azure/active-directory/device-management-azure-portal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91825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Integrate your on-premises directories with Azure Active Directory - https://docs.microsoft.com/en-us/azure/active-directory/connect/active-directory-aadconnect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What is password synchronization - https://docs.microsoft.com/en-us/azure/active-directory/connect/active-directory-aadconnectsync-implement-password-synchronization#what-is-password-synchronization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755296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the Right Authentication Option - https://www.youtube.com/embed/YtW2cmVqSEw</a:t>
            </a:r>
          </a:p>
          <a:p>
            <a:endParaRPr lang="en-US" dirty="0"/>
          </a:p>
          <a:p>
            <a:r>
              <a:rPr lang="en-US" dirty="0"/>
              <a:t>Excellent video – take time to go through the details.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Seamless Sign-On -  https://www.youtube.com/watch?v=PyeAC85Gm7w&amp;feature=youtu.be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293889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How password synchronization works - https://docs.microsoft.com/en-us/azure/active-directory/connect/active-directory-aadconnectsync-implement-password-synchronization#how-password-synchronization-works </a:t>
            </a:r>
          </a:p>
          <a:p>
            <a:r>
              <a:rPr lang="en-US" dirty="0"/>
              <a:t>User sign-in with Azure Active Directory Pass-through Authentication - https://docs.microsoft.com/en-us/azure/active-directory/connect/active-directory-aadconnect-pass-through-authentication </a:t>
            </a:r>
          </a:p>
          <a:p>
            <a:r>
              <a:rPr lang="en-US" dirty="0"/>
              <a:t>Deep-dive: Azure Active Directory Authentication and Single-Sign-On (video) - https://channel9.msdn.com/events/Ignite/Microsoft-Ignite-Orlando-2017/BRK3015?term=Azure%20AD%20Pass-through%20Authentication%20and%20Seamless%20Single%20Sign-on </a:t>
            </a:r>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728164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Pass-through Authentication - https://youtu.be/vt2R4P4xLQA</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415395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DS Integration Options - https://www.youtube.com/embed/L9YtuV6FQuM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63846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AD is a managed service. You only manage the users, groups, and policies. Deploying AD DS with virtual machines using Azure means that you manage the deployment, configuration, virtual machines, patching, and other backend tasks. Do you see the difference? How are they similar?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281646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need to decide where to offer this lab during the course. You can have students do the lab at the end of the course or wherever you determine it makes the most sense to do the individual exercises.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1/17/2019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61065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Pass-through Authentication - https://docs.microsoft.com/en-us/azure/active-directory/connect/active-directory-aadconnect-pass-through-authentication-quick-start</a:t>
            </a:r>
          </a:p>
          <a:p>
            <a:endParaRPr lang="en-US" dirty="0"/>
          </a:p>
          <a:p>
            <a:r>
              <a:rPr lang="en-US" dirty="0"/>
              <a:t>✔️ If you use this feature through a preview version, ensure that you upgrade the preview versions of the Authentication Agents by using the instructions provided in Azure Active Directory Pass-through Authentication: Upgrade preview Authentication Agents - https://docs.microsoft.com/en-us/azure/active-directory/connect/active-directory-aadconnect-pass-through-authentication-upgrade-preview-authentication-agents</a:t>
            </a:r>
          </a:p>
          <a:p>
            <a:endParaRPr lang="en-US" dirty="0"/>
          </a:p>
          <a:p>
            <a:r>
              <a:rPr lang="en-US" dirty="0"/>
              <a:t>For more information, you can see:</a:t>
            </a:r>
          </a:p>
          <a:p>
            <a:r>
              <a:rPr lang="en-US" dirty="0"/>
              <a:t>User sign-in with Azure Active Directory Pass-through Authentication - https://docs.microsoft.com/en-us/azure/active-directory/connect/active-directory-aadconnect-pass-through-authentication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71566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Using AD Connect Health works by installing an agent on each of your on-premises sync servers.</a:t>
            </a:r>
          </a:p>
          <a:p>
            <a:endParaRPr lang="en-US" dirty="0"/>
          </a:p>
          <a:p>
            <a:r>
              <a:rPr lang="en-US" dirty="0"/>
              <a:t>For more information, you can see:</a:t>
            </a:r>
          </a:p>
          <a:p>
            <a:r>
              <a:rPr lang="en-US" dirty="0"/>
              <a:t>Monitor your on-premises identity infrastructure and synchronization services in the cloud - https://docs.microsoft.com/en-us/azure/active-directory/connect-health/active-directory-aadconnect-health</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7317448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Monitoring Synchronization using Azure AD Health - https://www.youtube.com/embed/ReYP6VT7Vlo</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964214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Proxy Overview - https://www.youtube.com/embed/C40bvtHSGyM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4183214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Azure AD Application Proxy Benefits - https://docs.microsoft.com/en-us/azure/active-directory/active-directory-application-proxy-get-started</a:t>
            </a:r>
          </a:p>
          <a:p>
            <a:r>
              <a:rPr lang="en-US" dirty="0"/>
              <a:t>Application Proxy Connections - https://docs.microsoft.com/en-us/azure/active-directory/application-proxy-understand-connectors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3038610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student materials for the step descriptions.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87459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Overview - https://www.youtube.com/embed/wYtJNjgIXa8</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18321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Did you look through the pricing list to determine which features your organization needs and to compare edition capabilities?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For more information, you can see: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Azure AD Pricing Editions - https://azure.microsoft.com/en-us/pricing/details/active-directory/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1/17/2019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90994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249" r:id="rId12"/>
    <p:sldLayoutId id="2147484640" r:id="rId13"/>
    <p:sldLayoutId id="2147484582" r:id="rId14"/>
    <p:sldLayoutId id="2147484641" r:id="rId15"/>
    <p:sldLayoutId id="2147484584" r:id="rId16"/>
    <p:sldLayoutId id="2147484583" r:id="rId17"/>
    <p:sldLayoutId id="2147484256" r:id="rId18"/>
    <p:sldLayoutId id="2147484257" r:id="rId19"/>
    <p:sldLayoutId id="2147484585" r:id="rId20"/>
    <p:sldLayoutId id="2147484299" r:id="rId21"/>
    <p:sldLayoutId id="2147484263" r:id="rId22"/>
    <p:sldLayoutId id="2147484742"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azure/active-directory/active-directory-reporting-risk-events#sign-in-from-unfamiliar-locations" TargetMode="External"/><Relationship Id="rId3" Type="http://schemas.openxmlformats.org/officeDocument/2006/relationships/hyperlink" Target="https://docs.microsoft.com/en-us/azure/active-directory/active-directory-reporting-risk-events#leaked-credentials" TargetMode="External"/><Relationship Id="rId7" Type="http://schemas.openxmlformats.org/officeDocument/2006/relationships/hyperlink" Target="https://docs.microsoft.com/en-us/azure/active-directory/active-directory-reporting-risk-events#sign-ins-from-ip-addresses-with-suspicious-activity"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docs.microsoft.com/en-us/azure/active-directory/active-directory-reporting-risk-events#sign-ins-from-infected-devices" TargetMode="External"/><Relationship Id="rId5" Type="http://schemas.openxmlformats.org/officeDocument/2006/relationships/hyperlink" Target="https://docs.microsoft.com/en-us/azure/active-directory/active-directory-reporting-risk-events#impossible-travel-to-atypical-locations" TargetMode="External"/><Relationship Id="rId4" Type="http://schemas.openxmlformats.org/officeDocument/2006/relationships/hyperlink" Target="https://docs.microsoft.com/en-us/azure/active-directory/active-directory-reporting-risk-events#sign-ins-from-anonymous-ip-addresses" TargetMode="External"/><Relationship Id="rId9"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ctive-directory/saas-apps/tutorial-list"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active-directory/active-directory-identityprotection"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app-based-mfa"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powershell/module/azuread/new-azureaduser?view=azureadps-2.0"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powershell/module/azuread/connect-azuread?view=azureadps-2.0"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https://docs.microsoft.com/en-us/powershell/module/addsadministration/new-aduser?view=win10-ps" TargetMode="External"/><Relationship Id="rId4" Type="http://schemas.openxmlformats.org/officeDocument/2006/relationships/hyperlink" Target="https://docs.microsoft.com/en-us/powershell/module/microsoft.powershell.utility/import-csv?view=powershell-6"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role-based-access-control/quickstart-assign-role-user-portal"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s://docs.microsoft.com/en-us/azure/role-based-access-control/tutorial-role-assignments-user-powershel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ctive-directory/device-management-azure-portal"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pass-through-authentication-quick-start"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AZ-100.5</a:t>
            </a:r>
            <a:br>
              <a:rPr lang="en-US" dirty="0"/>
            </a:br>
            <a:r>
              <a:rPr lang="en-US" dirty="0"/>
              <a:t>Manage Identities</a:t>
            </a:r>
          </a:p>
        </p:txBody>
      </p:sp>
    </p:spTree>
    <p:extLst>
      <p:ext uri="{BB962C8B-B14F-4D97-AF65-F5344CB8AC3E}">
        <p14:creationId xmlns:p14="http://schemas.microsoft.com/office/powerpoint/2010/main" val="44536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 Editions</a:t>
            </a:r>
          </a:p>
        </p:txBody>
      </p:sp>
      <p:sp>
        <p:nvSpPr>
          <p:cNvPr id="6" name="Text Placeholder 5"/>
          <p:cNvSpPr>
            <a:spLocks noGrp="1"/>
          </p:cNvSpPr>
          <p:nvPr>
            <p:ph type="body" sz="quarter" idx="10"/>
          </p:nvPr>
        </p:nvSpPr>
        <p:spPr>
          <a:xfrm>
            <a:off x="584200" y="2812517"/>
            <a:ext cx="11018520" cy="3751796"/>
          </a:xfrm>
        </p:spPr>
        <p:txBody>
          <a:bodyPr/>
          <a:lstStyle/>
          <a:p>
            <a:pPr lvl="0"/>
            <a:r>
              <a:rPr lang="en-US" sz="2300" b="1" dirty="0"/>
              <a:t>Azure Active Directory Free</a:t>
            </a:r>
            <a:r>
              <a:rPr lang="en-US" sz="2300" dirty="0"/>
              <a:t> designed to introduce system administrators to Azure Active Directory. </a:t>
            </a:r>
          </a:p>
          <a:p>
            <a:pPr lvl="0"/>
            <a:r>
              <a:rPr lang="en-US" sz="2300" b="1" dirty="0"/>
              <a:t>Azure Active Directory Basic</a:t>
            </a:r>
            <a:r>
              <a:rPr lang="en-US" sz="2300" dirty="0"/>
              <a:t> designed for task workers with cloud-first needs, this edition provides cloud-centric application access and self-service identity management solutions. </a:t>
            </a:r>
          </a:p>
          <a:p>
            <a:pPr lvl="0"/>
            <a:r>
              <a:rPr lang="en-US" sz="2300" b="1" dirty="0"/>
              <a:t>Azure Active Directory Premium P1</a:t>
            </a:r>
            <a:r>
              <a:rPr lang="en-US" sz="2300" dirty="0"/>
              <a:t> designed to empower organizations with more demanding identity and access management needs.</a:t>
            </a:r>
          </a:p>
          <a:p>
            <a:pPr lvl="0"/>
            <a:r>
              <a:rPr lang="en-US" sz="2300" b="1" dirty="0"/>
              <a:t>Azure Active Directory Premium P2</a:t>
            </a:r>
            <a:r>
              <a:rPr lang="en-US" sz="2300" dirty="0"/>
              <a:t> includes every feature of all other Azure Active Directory editions enhanced with advanced identity protection and privileged identity management capabilities.</a:t>
            </a:r>
          </a:p>
        </p:txBody>
      </p:sp>
      <p:pic>
        <p:nvPicPr>
          <p:cNvPr id="5" name="Picture 4" descr="Four boxes are shown, representing the four Azure AD editions: Free, Basic, Premium P1, and Premium P2. ">
            <a:extLst>
              <a:ext uri="{FF2B5EF4-FFF2-40B4-BE49-F238E27FC236}">
                <a16:creationId xmlns:a16="http://schemas.microsoft.com/office/drawing/2014/main" id="{5B769E95-5503-428E-8EBE-45950DB20B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50384" y="1301676"/>
            <a:ext cx="6230620" cy="1129552"/>
          </a:xfrm>
          <a:prstGeom prst="rect">
            <a:avLst/>
          </a:prstGeom>
          <a:noFill/>
        </p:spPr>
      </p:pic>
    </p:spTree>
    <p:extLst>
      <p:ext uri="{BB962C8B-B14F-4D97-AF65-F5344CB8AC3E}">
        <p14:creationId xmlns:p14="http://schemas.microsoft.com/office/powerpoint/2010/main" val="330047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When to use Azure AD Join</a:t>
            </a:r>
          </a:p>
        </p:txBody>
      </p:sp>
      <p:graphicFrame>
        <p:nvGraphicFramePr>
          <p:cNvPr id="8" name="Table 7">
            <a:extLst>
              <a:ext uri="{FF2B5EF4-FFF2-40B4-BE49-F238E27FC236}">
                <a16:creationId xmlns:a16="http://schemas.microsoft.com/office/drawing/2014/main" id="{9F96B6B6-6EB3-4D09-953A-1562F438B998}"/>
              </a:ext>
            </a:extLst>
          </p:cNvPr>
          <p:cNvGraphicFramePr>
            <a:graphicFrameLocks noGrp="1"/>
          </p:cNvGraphicFramePr>
          <p:nvPr>
            <p:extLst/>
          </p:nvPr>
        </p:nvGraphicFramePr>
        <p:xfrm>
          <a:off x="584200" y="1435099"/>
          <a:ext cx="10517693" cy="4693920"/>
        </p:xfrm>
        <a:graphic>
          <a:graphicData uri="http://schemas.openxmlformats.org/drawingml/2006/table">
            <a:tbl>
              <a:tblPr firstRow="1" firstCol="1" bandRow="1">
                <a:tableStyleId>{5C22544A-7EE6-4342-B048-85BDC9FD1C3A}</a:tableStyleId>
              </a:tblPr>
              <a:tblGrid>
                <a:gridCol w="2739913">
                  <a:extLst>
                    <a:ext uri="{9D8B030D-6E8A-4147-A177-3AD203B41FA5}">
                      <a16:colId xmlns:a16="http://schemas.microsoft.com/office/drawing/2014/main" val="2637168851"/>
                    </a:ext>
                  </a:extLst>
                </a:gridCol>
                <a:gridCol w="3646842">
                  <a:extLst>
                    <a:ext uri="{9D8B030D-6E8A-4147-A177-3AD203B41FA5}">
                      <a16:colId xmlns:a16="http://schemas.microsoft.com/office/drawing/2014/main" val="160814152"/>
                    </a:ext>
                  </a:extLst>
                </a:gridCol>
                <a:gridCol w="4130938">
                  <a:extLst>
                    <a:ext uri="{9D8B030D-6E8A-4147-A177-3AD203B41FA5}">
                      <a16:colId xmlns:a16="http://schemas.microsoft.com/office/drawing/2014/main" val="2062080171"/>
                    </a:ext>
                  </a:extLst>
                </a:gridCol>
              </a:tblGrid>
              <a:tr h="296505">
                <a:tc>
                  <a:txBody>
                    <a:bodyPr/>
                    <a:lstStyle/>
                    <a:p>
                      <a:pPr marL="0" marR="156845" algn="l"/>
                      <a:r>
                        <a:rPr lang="en-US" sz="2200" dirty="0">
                          <a:effectLst/>
                          <a:latin typeface="Segoe UI Semilight" panose="020B0402040204020203" pitchFamily="34" charset="0"/>
                          <a:cs typeface="Segoe UI Semilight" panose="020B0402040204020203" pitchFamily="34" charset="0"/>
                        </a:rPr>
                        <a:t>Aspect</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Azure AD Join</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Azure AD Domain Services</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3127475"/>
                  </a:ext>
                </a:extLst>
              </a:tr>
              <a:tr h="593010">
                <a:tc>
                  <a:txBody>
                    <a:bodyPr/>
                    <a:lstStyle/>
                    <a:p>
                      <a:pPr marL="0" marR="156845" algn="l"/>
                      <a:r>
                        <a:rPr lang="en-US" sz="2200" b="0" dirty="0">
                          <a:solidFill>
                            <a:srgbClr val="1A1A1A"/>
                          </a:solidFill>
                          <a:effectLst/>
                          <a:latin typeface="Segoe UI Semilight" panose="020B0402040204020203" pitchFamily="34" charset="0"/>
                          <a:cs typeface="Segoe UI Semilight" panose="020B0402040204020203" pitchFamily="34" charset="0"/>
                        </a:rPr>
                        <a:t>Device controlled by</a:t>
                      </a:r>
                      <a:endParaRPr lang="en-US" sz="2200" b="0" dirty="0">
                        <a:solidFill>
                          <a:srgbClr val="1A1A1A"/>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Azure AD</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Azure AD Domain Services managed domain</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8810939"/>
                  </a:ext>
                </a:extLst>
              </a:tr>
              <a:tr h="593010">
                <a:tc>
                  <a:txBody>
                    <a:bodyPr/>
                    <a:lstStyle/>
                    <a:p>
                      <a:pPr marL="0" marR="156845" algn="l"/>
                      <a:r>
                        <a:rPr lang="en-US" sz="2200" b="0" dirty="0">
                          <a:solidFill>
                            <a:srgbClr val="1A1A1A"/>
                          </a:solidFill>
                          <a:effectLst/>
                          <a:latin typeface="Segoe UI Semilight" panose="020B0402040204020203" pitchFamily="34" charset="0"/>
                          <a:cs typeface="Segoe UI Semilight" panose="020B0402040204020203" pitchFamily="34" charset="0"/>
                        </a:rPr>
                        <a:t>Representation in the directory</a:t>
                      </a:r>
                      <a:endParaRPr lang="en-US" sz="2200" b="0" dirty="0">
                        <a:solidFill>
                          <a:srgbClr val="1A1A1A"/>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Device objects in the Azure AD directory.</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Computer objects in the AAD-DS managed domain.</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548701"/>
                  </a:ext>
                </a:extLst>
              </a:tr>
              <a:tr h="593010">
                <a:tc>
                  <a:txBody>
                    <a:bodyPr/>
                    <a:lstStyle/>
                    <a:p>
                      <a:pPr marL="0" marR="156845" algn="l"/>
                      <a:r>
                        <a:rPr lang="en-US" sz="2200" b="0" dirty="0">
                          <a:solidFill>
                            <a:srgbClr val="1A1A1A"/>
                          </a:solidFill>
                          <a:effectLst/>
                          <a:latin typeface="Segoe UI Semilight" panose="020B0402040204020203" pitchFamily="34" charset="0"/>
                          <a:cs typeface="Segoe UI Semilight" panose="020B0402040204020203" pitchFamily="34" charset="0"/>
                        </a:rPr>
                        <a:t>Authentication</a:t>
                      </a:r>
                      <a:endParaRPr lang="en-US" sz="2200" b="0" dirty="0">
                        <a:solidFill>
                          <a:srgbClr val="1A1A1A"/>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OAuth/OpenID Connect based protocols</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Kerberos, NTLM protocols</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8511520"/>
                  </a:ext>
                </a:extLst>
              </a:tr>
              <a:tr h="593010">
                <a:tc>
                  <a:txBody>
                    <a:bodyPr/>
                    <a:lstStyle/>
                    <a:p>
                      <a:pPr marL="0" marR="156845" algn="l"/>
                      <a:r>
                        <a:rPr lang="en-US" sz="2200" b="0" dirty="0">
                          <a:solidFill>
                            <a:srgbClr val="1A1A1A"/>
                          </a:solidFill>
                          <a:effectLst/>
                          <a:latin typeface="Segoe UI Semilight" panose="020B0402040204020203" pitchFamily="34" charset="0"/>
                          <a:cs typeface="Segoe UI Semilight" panose="020B0402040204020203" pitchFamily="34" charset="0"/>
                        </a:rPr>
                        <a:t>Management</a:t>
                      </a:r>
                      <a:endParaRPr lang="en-US" sz="2200" b="0" dirty="0">
                        <a:solidFill>
                          <a:srgbClr val="1A1A1A"/>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Mobile Device Management (MDM) software like Intune</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Group Policy</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0565668"/>
                  </a:ext>
                </a:extLst>
              </a:tr>
              <a:tr h="781890">
                <a:tc>
                  <a:txBody>
                    <a:bodyPr/>
                    <a:lstStyle/>
                    <a:p>
                      <a:pPr marL="0" marR="156845" algn="l"/>
                      <a:r>
                        <a:rPr lang="en-US" sz="2200" b="0" dirty="0">
                          <a:solidFill>
                            <a:srgbClr val="1A1A1A"/>
                          </a:solidFill>
                          <a:effectLst/>
                          <a:latin typeface="Segoe UI Semilight" panose="020B0402040204020203" pitchFamily="34" charset="0"/>
                          <a:cs typeface="Segoe UI Semilight" panose="020B0402040204020203" pitchFamily="34" charset="0"/>
                        </a:rPr>
                        <a:t>Networking</a:t>
                      </a:r>
                      <a:endParaRPr lang="en-US" sz="2200" b="0" dirty="0">
                        <a:solidFill>
                          <a:srgbClr val="1A1A1A"/>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Works over the internet</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Requires machines to be on the same virtual network as the managed domain.</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708316"/>
                  </a:ext>
                </a:extLst>
              </a:tr>
              <a:tr h="514804">
                <a:tc>
                  <a:txBody>
                    <a:bodyPr/>
                    <a:lstStyle/>
                    <a:p>
                      <a:pPr marL="0" marR="156845" algn="l"/>
                      <a:r>
                        <a:rPr lang="en-US" sz="2200" b="0" dirty="0">
                          <a:solidFill>
                            <a:srgbClr val="1A1A1A"/>
                          </a:solidFill>
                          <a:effectLst/>
                          <a:latin typeface="Segoe UI Semilight" panose="020B0402040204020203" pitchFamily="34" charset="0"/>
                          <a:cs typeface="Segoe UI Semilight" panose="020B0402040204020203" pitchFamily="34" charset="0"/>
                        </a:rPr>
                        <a:t>Great for ...</a:t>
                      </a:r>
                      <a:endParaRPr lang="en-US" sz="2200" b="0" dirty="0">
                        <a:solidFill>
                          <a:srgbClr val="1A1A1A"/>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End-user mobile or desktop devices</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gn="l"/>
                      <a:r>
                        <a:rPr lang="en-US" sz="2200" dirty="0">
                          <a:effectLst/>
                          <a:latin typeface="Segoe UI Semilight" panose="020B0402040204020203" pitchFamily="34" charset="0"/>
                          <a:cs typeface="Segoe UI Semilight" panose="020B0402040204020203" pitchFamily="34" charset="0"/>
                        </a:rPr>
                        <a:t>Server virtual machines deployed in Azure</a:t>
                      </a:r>
                      <a:endParaRPr lang="en-US" sz="220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52137" marR="52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46177"/>
                  </a:ext>
                </a:extLst>
              </a:tr>
            </a:tbl>
          </a:graphicData>
        </a:graphic>
      </p:graphicFrame>
    </p:spTree>
    <p:extLst>
      <p:ext uri="{BB962C8B-B14F-4D97-AF65-F5344CB8AC3E}">
        <p14:creationId xmlns:p14="http://schemas.microsoft.com/office/powerpoint/2010/main" val="104186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Azure Active Directory Editions</a:t>
            </a:r>
            <a:endParaRPr lang="en-US" dirty="0"/>
          </a:p>
        </p:txBody>
      </p:sp>
      <p:pic>
        <p:nvPicPr>
          <p:cNvPr id="3" name="Picture 2" descr="Screenshot from the video. Comparison of AAD Free, AAD Basic, and AAD Premium (P1 &amp; P2) offerings.">
            <a:extLst>
              <a:ext uri="{FF2B5EF4-FFF2-40B4-BE49-F238E27FC236}">
                <a16:creationId xmlns:a16="http://schemas.microsoft.com/office/drawing/2014/main" id="{808093F5-1485-4B62-8033-A9BABA1B3529}"/>
              </a:ext>
            </a:extLst>
          </p:cNvPr>
          <p:cNvPicPr>
            <a:picLocks noChangeAspect="1"/>
          </p:cNvPicPr>
          <p:nvPr/>
        </p:nvPicPr>
        <p:blipFill>
          <a:blip r:embed="rId3"/>
          <a:stretch>
            <a:fillRect/>
          </a:stretch>
        </p:blipFill>
        <p:spPr>
          <a:xfrm>
            <a:off x="584200" y="1428750"/>
            <a:ext cx="11191858" cy="4840287"/>
          </a:xfrm>
          <a:prstGeom prst="rect">
            <a:avLst/>
          </a:prstGeom>
          <a:ln>
            <a:solidFill>
              <a:schemeClr val="tx1"/>
            </a:solidFill>
          </a:ln>
        </p:spPr>
      </p:pic>
    </p:spTree>
    <p:extLst>
      <p:ext uri="{BB962C8B-B14F-4D97-AF65-F5344CB8AC3E}">
        <p14:creationId xmlns:p14="http://schemas.microsoft.com/office/powerpoint/2010/main" val="25398610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02: Self-Service Password Reset</a:t>
            </a:r>
          </a:p>
        </p:txBody>
      </p:sp>
    </p:spTree>
    <p:extLst>
      <p:ext uri="{BB962C8B-B14F-4D97-AF65-F5344CB8AC3E}">
        <p14:creationId xmlns:p14="http://schemas.microsoft.com/office/powerpoint/2010/main" val="156016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Self-Service Password Reset (SSPR)</a:t>
            </a:r>
            <a:endParaRPr lang="en-US" dirty="0"/>
          </a:p>
        </p:txBody>
      </p:sp>
      <p:sp>
        <p:nvSpPr>
          <p:cNvPr id="2" name="Text Placeholder 1">
            <a:extLst>
              <a:ext uri="{FF2B5EF4-FFF2-40B4-BE49-F238E27FC236}">
                <a16:creationId xmlns:a16="http://schemas.microsoft.com/office/drawing/2014/main" id="{D5E10933-2816-4B6B-8405-ABE17D20A4CF}"/>
              </a:ext>
            </a:extLst>
          </p:cNvPr>
          <p:cNvSpPr>
            <a:spLocks noGrp="1"/>
          </p:cNvSpPr>
          <p:nvPr>
            <p:ph type="body" sz="quarter" idx="10"/>
          </p:nvPr>
        </p:nvSpPr>
        <p:spPr>
          <a:xfrm>
            <a:off x="584200" y="1435497"/>
            <a:ext cx="11018520" cy="2930033"/>
          </a:xfrm>
        </p:spPr>
        <p:txBody>
          <a:bodyPr/>
          <a:lstStyle/>
          <a:p>
            <a:r>
              <a:rPr lang="en-US" dirty="0"/>
              <a:t>SSPR supported in Azure AD</a:t>
            </a:r>
          </a:p>
          <a:p>
            <a:r>
              <a:rPr lang="en-US" dirty="0"/>
              <a:t>SSPR not natively supported in AD DS</a:t>
            </a:r>
          </a:p>
          <a:p>
            <a:r>
              <a:rPr lang="en-US" dirty="0"/>
              <a:t>On-premises passwords can be reset Azure AD password reset if password writeback is enabled in AD Connect</a:t>
            </a:r>
          </a:p>
          <a:p>
            <a:r>
              <a:rPr lang="en-US" dirty="0"/>
              <a:t>SSPR enabled and configured in the Azure portal</a:t>
            </a:r>
          </a:p>
          <a:p>
            <a:pPr marL="0" indent="0">
              <a:buNone/>
            </a:pPr>
            <a:endParaRPr lang="en-US" dirty="0"/>
          </a:p>
        </p:txBody>
      </p:sp>
    </p:spTree>
    <p:extLst>
      <p:ext uri="{BB962C8B-B14F-4D97-AF65-F5344CB8AC3E}">
        <p14:creationId xmlns:p14="http://schemas.microsoft.com/office/powerpoint/2010/main" val="37555993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Configuring Self-Service Password Reset</a:t>
            </a:r>
          </a:p>
        </p:txBody>
      </p:sp>
      <p:sp>
        <p:nvSpPr>
          <p:cNvPr id="6" name="Text Placeholder 5"/>
          <p:cNvSpPr>
            <a:spLocks noGrp="1"/>
          </p:cNvSpPr>
          <p:nvPr>
            <p:ph type="body" sz="quarter" idx="10"/>
          </p:nvPr>
        </p:nvSpPr>
        <p:spPr>
          <a:xfrm>
            <a:off x="728113" y="5379324"/>
            <a:ext cx="11018520" cy="947952"/>
          </a:xfrm>
        </p:spPr>
        <p:txBody>
          <a:bodyPr/>
          <a:lstStyle/>
          <a:p>
            <a:r>
              <a:rPr lang="en-US" b="1" dirty="0"/>
              <a:t>Determine who will be enabled to use self-service password reset</a:t>
            </a:r>
          </a:p>
          <a:p>
            <a:r>
              <a:rPr lang="en-US" b="1" dirty="0"/>
              <a:t>Narrow your selection to specific groups</a:t>
            </a:r>
          </a:p>
        </p:txBody>
      </p:sp>
      <p:pic>
        <p:nvPicPr>
          <p:cNvPr id="5" name="Picture 4" descr="Screen shot of the Password reset - Properties page in Azure portal showing the options for which groups can be enabled for self-service password reset: None, Selected, and All.">
            <a:extLst>
              <a:ext uri="{FF2B5EF4-FFF2-40B4-BE49-F238E27FC236}">
                <a16:creationId xmlns:a16="http://schemas.microsoft.com/office/drawing/2014/main" id="{62FD1D67-9EAA-4F89-8B9F-7A9312BD22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76170" y="1435100"/>
            <a:ext cx="7804150" cy="3275330"/>
          </a:xfrm>
          <a:prstGeom prst="rect">
            <a:avLst/>
          </a:prstGeom>
          <a:noFill/>
          <a:ln>
            <a:solidFill>
              <a:schemeClr val="tx1"/>
            </a:solidFill>
          </a:ln>
        </p:spPr>
      </p:pic>
    </p:spTree>
    <p:extLst>
      <p:ext uri="{BB962C8B-B14F-4D97-AF65-F5344CB8AC3E}">
        <p14:creationId xmlns:p14="http://schemas.microsoft.com/office/powerpoint/2010/main" val="8417562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Authentication Methods for Password Reset</a:t>
            </a:r>
          </a:p>
        </p:txBody>
      </p:sp>
      <p:sp>
        <p:nvSpPr>
          <p:cNvPr id="6" name="Text Placeholder 5"/>
          <p:cNvSpPr>
            <a:spLocks noGrp="1"/>
          </p:cNvSpPr>
          <p:nvPr>
            <p:ph type="body" sz="quarter" idx="10"/>
          </p:nvPr>
        </p:nvSpPr>
        <p:spPr>
          <a:xfrm>
            <a:off x="588263" y="1713618"/>
            <a:ext cx="6384037" cy="3717941"/>
          </a:xfrm>
        </p:spPr>
        <p:txBody>
          <a:bodyPr/>
          <a:lstStyle/>
          <a:p>
            <a:r>
              <a:rPr lang="en-US" b="1" dirty="0"/>
              <a:t>Choose the: </a:t>
            </a:r>
          </a:p>
          <a:p>
            <a:pPr lvl="1"/>
            <a:r>
              <a:rPr lang="en-US" dirty="0"/>
              <a:t>Number of authentication methods required to reset a password</a:t>
            </a:r>
          </a:p>
          <a:p>
            <a:pPr lvl="1"/>
            <a:r>
              <a:rPr lang="en-US" dirty="0"/>
              <a:t>Number of authentication methods available to users</a:t>
            </a:r>
          </a:p>
          <a:p>
            <a:r>
              <a:rPr lang="en-US" b="1" dirty="0"/>
              <a:t>Authentication methods include:</a:t>
            </a:r>
          </a:p>
          <a:p>
            <a:pPr lvl="1"/>
            <a:r>
              <a:rPr lang="en-US" dirty="0"/>
              <a:t>Email notification</a:t>
            </a:r>
          </a:p>
          <a:p>
            <a:pPr lvl="1"/>
            <a:r>
              <a:rPr lang="en-US" dirty="0"/>
              <a:t>Text or code sent to phone</a:t>
            </a:r>
          </a:p>
          <a:p>
            <a:pPr lvl="1"/>
            <a:r>
              <a:rPr lang="en-US" dirty="0"/>
              <a:t>Number of security questions to be registered and how many must be correctly answered</a:t>
            </a:r>
          </a:p>
        </p:txBody>
      </p:sp>
      <p:pic>
        <p:nvPicPr>
          <p:cNvPr id="7" name="Picture 6" descr="Screen shot from the Azure portal of the Password reset - Authentication methods page showing Azure AD authentication methods available and the number required.">
            <a:extLst>
              <a:ext uri="{FF2B5EF4-FFF2-40B4-BE49-F238E27FC236}">
                <a16:creationId xmlns:a16="http://schemas.microsoft.com/office/drawing/2014/main" id="{C31631D4-3230-4F25-8238-250636213A0A}"/>
              </a:ext>
            </a:extLst>
          </p:cNvPr>
          <p:cNvPicPr/>
          <p:nvPr/>
        </p:nvPicPr>
        <p:blipFill>
          <a:blip r:embed="rId3"/>
          <a:stretch>
            <a:fillRect/>
          </a:stretch>
        </p:blipFill>
        <p:spPr>
          <a:xfrm>
            <a:off x="7361193" y="1713618"/>
            <a:ext cx="4389007" cy="4268082"/>
          </a:xfrm>
          <a:prstGeom prst="rect">
            <a:avLst/>
          </a:prstGeom>
          <a:ln>
            <a:solidFill>
              <a:schemeClr val="tx1"/>
            </a:solidFill>
          </a:ln>
        </p:spPr>
      </p:pic>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Password Writeback</a:t>
            </a:r>
          </a:p>
        </p:txBody>
      </p:sp>
      <p:sp>
        <p:nvSpPr>
          <p:cNvPr id="6" name="Text Placeholder 5"/>
          <p:cNvSpPr>
            <a:spLocks noGrp="1"/>
          </p:cNvSpPr>
          <p:nvPr>
            <p:ph type="body" sz="quarter" idx="10"/>
          </p:nvPr>
        </p:nvSpPr>
        <p:spPr>
          <a:xfrm>
            <a:off x="584200" y="1435496"/>
            <a:ext cx="6578600" cy="4025503"/>
          </a:xfrm>
        </p:spPr>
        <p:txBody>
          <a:bodyPr/>
          <a:lstStyle/>
          <a:p>
            <a:r>
              <a:rPr lang="en-US" dirty="0"/>
              <a:t>Use Password Writeback to configure Azure AD to write passwords back to your on-premises Active Directory</a:t>
            </a:r>
          </a:p>
          <a:p>
            <a:r>
              <a:rPr lang="en-US" dirty="0"/>
              <a:t>A component of Azure AD Connect </a:t>
            </a:r>
          </a:p>
          <a:p>
            <a:r>
              <a:rPr lang="en-US" dirty="0"/>
              <a:t>Available to subscribers of Premium Azure Active Directory editions</a:t>
            </a:r>
          </a:p>
          <a:p>
            <a:r>
              <a:rPr lang="en-US" dirty="0"/>
              <a:t>Removes the need to set up and manage an on-premises  SSPR solution</a:t>
            </a:r>
          </a:p>
        </p:txBody>
      </p:sp>
      <p:pic>
        <p:nvPicPr>
          <p:cNvPr id="5" name="Picture 4" descr="Screenshot of Azure AD Connect Optional Features. The Password Writeback checkbox is selected. ">
            <a:extLst>
              <a:ext uri="{FF2B5EF4-FFF2-40B4-BE49-F238E27FC236}">
                <a16:creationId xmlns:a16="http://schemas.microsoft.com/office/drawing/2014/main" id="{13CA5B21-E49F-4514-ABFE-769DF42001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9745" y="1650253"/>
            <a:ext cx="3777821" cy="3222961"/>
          </a:xfrm>
          <a:prstGeom prst="rect">
            <a:avLst/>
          </a:prstGeom>
          <a:noFill/>
          <a:ln>
            <a:solidFill>
              <a:schemeClr val="tx1"/>
            </a:solidFill>
          </a:ln>
        </p:spPr>
      </p:pic>
    </p:spTree>
    <p:extLst>
      <p:ext uri="{BB962C8B-B14F-4D97-AF65-F5344CB8AC3E}">
        <p14:creationId xmlns:p14="http://schemas.microsoft.com/office/powerpoint/2010/main" val="22277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b="1" dirty="0"/>
              <a:t>Configuring Self-Service Password Reset</a:t>
            </a:r>
            <a:endParaRPr lang="en-US" dirty="0"/>
          </a:p>
        </p:txBody>
      </p:sp>
      <p:sp>
        <p:nvSpPr>
          <p:cNvPr id="2" name="Text Placeholder 1">
            <a:extLst>
              <a:ext uri="{FF2B5EF4-FFF2-40B4-BE49-F238E27FC236}">
                <a16:creationId xmlns:a16="http://schemas.microsoft.com/office/drawing/2014/main" id="{63E7AADF-BEEF-4A5D-B5EF-DC4EA9714D9C}"/>
              </a:ext>
            </a:extLst>
          </p:cNvPr>
          <p:cNvSpPr>
            <a:spLocks noGrp="1"/>
          </p:cNvSpPr>
          <p:nvPr>
            <p:ph type="body" sz="quarter" idx="10"/>
          </p:nvPr>
        </p:nvSpPr>
        <p:spPr>
          <a:xfrm>
            <a:off x="584200" y="2006600"/>
            <a:ext cx="11018520" cy="3533275"/>
          </a:xfrm>
        </p:spPr>
        <p:txBody>
          <a:bodyPr/>
          <a:lstStyle/>
          <a:p>
            <a:pPr marL="514350" indent="-514350">
              <a:buFont typeface="+mj-lt"/>
              <a:buAutoNum type="arabicPeriod"/>
            </a:pPr>
            <a:r>
              <a:rPr lang="en-US" dirty="0"/>
              <a:t>Enable SSPR for everyone</a:t>
            </a:r>
          </a:p>
          <a:p>
            <a:pPr marL="514350" indent="-514350">
              <a:buFont typeface="+mj-lt"/>
              <a:buAutoNum type="arabicPeriod"/>
            </a:pPr>
            <a:r>
              <a:rPr lang="en-US" dirty="0"/>
              <a:t>Select the authentication methods, security questions</a:t>
            </a:r>
          </a:p>
          <a:p>
            <a:pPr marL="514350" indent="-514350">
              <a:buFont typeface="+mj-lt"/>
              <a:buAutoNum type="arabicPeriod"/>
            </a:pPr>
            <a:r>
              <a:rPr lang="en-US" dirty="0"/>
              <a:t>Configure notifications, users and administrators</a:t>
            </a:r>
          </a:p>
          <a:p>
            <a:pPr marL="514350" indent="-514350">
              <a:buFont typeface="+mj-lt"/>
              <a:buAutoNum type="arabicPeriod"/>
            </a:pPr>
            <a:r>
              <a:rPr lang="en-US" dirty="0"/>
              <a:t>Configure AD Connect writeback, if applicable</a:t>
            </a:r>
          </a:p>
          <a:p>
            <a:pPr marL="514350" indent="-514350">
              <a:buFont typeface="+mj-lt"/>
              <a:buAutoNum type="arabicPeriod"/>
            </a:pPr>
            <a:r>
              <a:rPr lang="en-US" dirty="0"/>
              <a:t>First time user logins must answer the security questions</a:t>
            </a:r>
          </a:p>
          <a:p>
            <a:pPr marL="514350" indent="-514350">
              <a:buFont typeface="+mj-lt"/>
              <a:buAutoNum type="arabicPeriod"/>
            </a:pPr>
            <a:r>
              <a:rPr lang="en-US" dirty="0"/>
              <a:t>Test to ensure password reset works</a:t>
            </a:r>
          </a:p>
          <a:p>
            <a:pPr marL="514350" indent="-514350">
              <a:buFont typeface="+mj-lt"/>
              <a:buAutoNum type="arabicPeriod"/>
            </a:pPr>
            <a:endParaRPr lang="en-US" dirty="0"/>
          </a:p>
        </p:txBody>
      </p:sp>
    </p:spTree>
    <p:extLst>
      <p:ext uri="{BB962C8B-B14F-4D97-AF65-F5344CB8AC3E}">
        <p14:creationId xmlns:p14="http://schemas.microsoft.com/office/powerpoint/2010/main" val="1630495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Configuring Self-Service Group Creation</a:t>
            </a:r>
          </a:p>
        </p:txBody>
      </p:sp>
      <p:sp>
        <p:nvSpPr>
          <p:cNvPr id="3" name="Text Placeholder 1">
            <a:extLst>
              <a:ext uri="{FF2B5EF4-FFF2-40B4-BE49-F238E27FC236}">
                <a16:creationId xmlns:a16="http://schemas.microsoft.com/office/drawing/2014/main" id="{3BCBF33C-D2F6-4FA5-B814-ABFA6285B25B}"/>
              </a:ext>
            </a:extLst>
          </p:cNvPr>
          <p:cNvSpPr>
            <a:spLocks noGrp="1"/>
          </p:cNvSpPr>
          <p:nvPr>
            <p:ph type="body" sz="quarter" idx="10"/>
          </p:nvPr>
        </p:nvSpPr>
        <p:spPr>
          <a:xfrm>
            <a:off x="584200" y="2006600"/>
            <a:ext cx="11018520" cy="1982081"/>
          </a:xfrm>
        </p:spPr>
        <p:txBody>
          <a:bodyPr/>
          <a:lstStyle/>
          <a:p>
            <a:pPr marL="514350" indent="-514350">
              <a:buFont typeface="+mj-lt"/>
              <a:buAutoNum type="arabicPeriod"/>
            </a:pPr>
            <a:r>
              <a:rPr lang="en-US" dirty="0"/>
              <a:t>Enable self-service group management</a:t>
            </a:r>
          </a:p>
          <a:p>
            <a:pPr marL="514350" indent="-514350">
              <a:buFont typeface="+mj-lt"/>
              <a:buAutoNum type="arabicPeriod"/>
            </a:pPr>
            <a:r>
              <a:rPr lang="en-US" dirty="0"/>
              <a:t>Configure for security groups or just distribution groups</a:t>
            </a:r>
          </a:p>
          <a:p>
            <a:pPr marL="514350" indent="-514350">
              <a:buFont typeface="+mj-lt"/>
              <a:buAutoNum type="arabicPeriod"/>
            </a:pPr>
            <a:r>
              <a:rPr lang="en-US" dirty="0"/>
              <a:t>Select the group manager</a:t>
            </a:r>
          </a:p>
          <a:p>
            <a:pPr marL="514350" indent="-514350">
              <a:buFont typeface="+mj-lt"/>
              <a:buAutoNum type="arabicPeriod"/>
            </a:pPr>
            <a:r>
              <a:rPr lang="en-US" dirty="0"/>
              <a:t>Test to ensure group creation works</a:t>
            </a:r>
          </a:p>
        </p:txBody>
      </p:sp>
    </p:spTree>
    <p:extLst>
      <p:ext uri="{BB962C8B-B14F-4D97-AF65-F5344CB8AC3E}">
        <p14:creationId xmlns:p14="http://schemas.microsoft.com/office/powerpoint/2010/main" val="424717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Course Agenda</a:t>
            </a:r>
          </a:p>
        </p:txBody>
      </p:sp>
      <p:sp>
        <p:nvSpPr>
          <p:cNvPr id="6" name="Text Placeholder 5"/>
          <p:cNvSpPr>
            <a:spLocks noGrp="1"/>
          </p:cNvSpPr>
          <p:nvPr>
            <p:ph type="body" sz="quarter" idx="10"/>
          </p:nvPr>
        </p:nvSpPr>
        <p:spPr>
          <a:xfrm>
            <a:off x="584200" y="1435497"/>
            <a:ext cx="11018520" cy="5158335"/>
          </a:xfrm>
        </p:spPr>
        <p:txBody>
          <a:bodyPr/>
          <a:lstStyle/>
          <a:p>
            <a:r>
              <a:rPr lang="en-US" dirty="0"/>
              <a:t>M01: Managing Azure Active Directory</a:t>
            </a:r>
          </a:p>
          <a:p>
            <a:pPr lvl="1"/>
            <a:r>
              <a:rPr lang="en-US" dirty="0"/>
              <a:t>L01: Azure Active Directory Overview</a:t>
            </a:r>
          </a:p>
          <a:p>
            <a:pPr lvl="1"/>
            <a:r>
              <a:rPr lang="en-US" dirty="0"/>
              <a:t>L02: Self-Service Password Reset</a:t>
            </a:r>
          </a:p>
          <a:p>
            <a:pPr lvl="1"/>
            <a:r>
              <a:rPr lang="en-US" dirty="0"/>
              <a:t>L03: Azure AD Identity Protection</a:t>
            </a:r>
          </a:p>
          <a:p>
            <a:pPr lvl="1"/>
            <a:r>
              <a:rPr lang="en-US" dirty="0">
                <a:latin typeface="+mn-lt"/>
                <a:cs typeface="+mn-cs"/>
              </a:rPr>
              <a:t>L04: Integrating SaaS Applications with Azure AD</a:t>
            </a:r>
          </a:p>
          <a:p>
            <a:r>
              <a:rPr lang="en-US" dirty="0"/>
              <a:t>M02: Managing Azure Active Directory Objects</a:t>
            </a:r>
          </a:p>
          <a:p>
            <a:pPr lvl="1"/>
            <a:r>
              <a:rPr lang="en-US" dirty="0"/>
              <a:t>L01: Azure Domains and Tenants</a:t>
            </a:r>
          </a:p>
          <a:p>
            <a:pPr lvl="1"/>
            <a:r>
              <a:rPr lang="en-US" dirty="0"/>
              <a:t>L02: Azure Users and Groups</a:t>
            </a:r>
          </a:p>
          <a:p>
            <a:pPr lvl="1"/>
            <a:r>
              <a:rPr lang="en-US" dirty="0"/>
              <a:t>L03: Azure Roles</a:t>
            </a:r>
          </a:p>
          <a:p>
            <a:pPr lvl="1"/>
            <a:r>
              <a:rPr lang="en-US" dirty="0"/>
              <a:t>L04: Managing Devices</a:t>
            </a:r>
          </a:p>
          <a:p>
            <a:r>
              <a:rPr lang="en-US" dirty="0"/>
              <a:t>M03: Implementing and Managing Hybrid Identities</a:t>
            </a:r>
          </a:p>
          <a:p>
            <a:pPr lvl="1"/>
            <a:r>
              <a:rPr lang="en-US" dirty="0"/>
              <a:t>L01: Azure Active Directory Integration Options</a:t>
            </a:r>
          </a:p>
          <a:p>
            <a:pPr lvl="1"/>
            <a:r>
              <a:rPr lang="en-US" dirty="0"/>
              <a:t>L02: Azure AD Application Proxy</a:t>
            </a:r>
          </a:p>
        </p:txBody>
      </p:sp>
    </p:spTree>
    <p:extLst>
      <p:ext uri="{BB962C8B-B14F-4D97-AF65-F5344CB8AC3E}">
        <p14:creationId xmlns:p14="http://schemas.microsoft.com/office/powerpoint/2010/main" val="254363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03: Azure AD Identity Protection</a:t>
            </a:r>
          </a:p>
        </p:txBody>
      </p:sp>
    </p:spTree>
    <p:extLst>
      <p:ext uri="{BB962C8B-B14F-4D97-AF65-F5344CB8AC3E}">
        <p14:creationId xmlns:p14="http://schemas.microsoft.com/office/powerpoint/2010/main" val="61118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Azure Identity Protection</a:t>
            </a:r>
            <a:endParaRPr lang="en-US" dirty="0"/>
          </a:p>
        </p:txBody>
      </p:sp>
      <p:sp>
        <p:nvSpPr>
          <p:cNvPr id="2" name="Text Placeholder 1">
            <a:extLst>
              <a:ext uri="{FF2B5EF4-FFF2-40B4-BE49-F238E27FC236}">
                <a16:creationId xmlns:a16="http://schemas.microsoft.com/office/drawing/2014/main" id="{AF364E4D-F5D2-4050-B52D-2AB8CBBB20C3}"/>
              </a:ext>
            </a:extLst>
          </p:cNvPr>
          <p:cNvSpPr>
            <a:spLocks noGrp="1"/>
          </p:cNvSpPr>
          <p:nvPr>
            <p:ph type="body" sz="quarter" idx="10"/>
          </p:nvPr>
        </p:nvSpPr>
        <p:spPr>
          <a:xfrm>
            <a:off x="584200" y="1435497"/>
            <a:ext cx="11018520" cy="2843855"/>
          </a:xfrm>
        </p:spPr>
        <p:txBody>
          <a:bodyPr/>
          <a:lstStyle/>
          <a:p>
            <a:pPr lvl="0"/>
            <a:r>
              <a:rPr lang="en-US" dirty="0"/>
              <a:t>Detect potential vulnerabilities affecting your organization’s identities.</a:t>
            </a:r>
          </a:p>
          <a:p>
            <a:pPr lvl="0"/>
            <a:r>
              <a:rPr lang="en-US" dirty="0"/>
              <a:t>Configure automated responses to detected suspicious actions that are related to your organization’s identities.</a:t>
            </a:r>
          </a:p>
          <a:p>
            <a:pPr lvl="0"/>
            <a:r>
              <a:rPr lang="en-US" dirty="0"/>
              <a:t>Investigate suspicious incidents and take appropriate action to resolve them.</a:t>
            </a:r>
          </a:p>
          <a:p>
            <a:endParaRPr lang="en-US" dirty="0"/>
          </a:p>
        </p:txBody>
      </p:sp>
    </p:spTree>
    <p:extLst>
      <p:ext uri="{BB962C8B-B14F-4D97-AF65-F5344CB8AC3E}">
        <p14:creationId xmlns:p14="http://schemas.microsoft.com/office/powerpoint/2010/main" val="35845942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AD Identity Protection</a:t>
            </a:r>
          </a:p>
        </p:txBody>
      </p:sp>
      <p:sp>
        <p:nvSpPr>
          <p:cNvPr id="6" name="Text Placeholder 5"/>
          <p:cNvSpPr>
            <a:spLocks noGrp="1"/>
          </p:cNvSpPr>
          <p:nvPr>
            <p:ph type="body" sz="quarter" idx="10"/>
          </p:nvPr>
        </p:nvSpPr>
        <p:spPr>
          <a:xfrm>
            <a:off x="584200" y="3623159"/>
            <a:ext cx="11025188" cy="2757678"/>
          </a:xfrm>
        </p:spPr>
        <p:txBody>
          <a:bodyPr/>
          <a:lstStyle/>
          <a:p>
            <a:r>
              <a:rPr lang="en-US" dirty="0"/>
              <a:t>Protect your organization from compromised accounts, identity attacks, and configuration issues. </a:t>
            </a:r>
          </a:p>
          <a:p>
            <a:r>
              <a:rPr lang="en-US" dirty="0"/>
              <a:t>Get a consolidated view of identity threats and vulnerabilities. </a:t>
            </a:r>
          </a:p>
          <a:p>
            <a:r>
              <a:rPr lang="en-US" dirty="0"/>
              <a:t>Receive notifications of new identity risks, perform recommended remediation, and automate future response with Conditional Access policies. </a:t>
            </a:r>
          </a:p>
        </p:txBody>
      </p:sp>
      <p:pic>
        <p:nvPicPr>
          <p:cNvPr id="7" name="Picture 6" descr="Screenshot of the Marketplace showing Intune, Multi-Factor Authentication, Azure AD Identity Protection (highlighted), and Azure AD Connect Health.">
            <a:extLst>
              <a:ext uri="{FF2B5EF4-FFF2-40B4-BE49-F238E27FC236}">
                <a16:creationId xmlns:a16="http://schemas.microsoft.com/office/drawing/2014/main" id="{290337CA-1D30-40C5-BDF7-5CD6FA7227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02168" y="1435100"/>
            <a:ext cx="5409098" cy="1985832"/>
          </a:xfrm>
          <a:prstGeom prst="rect">
            <a:avLst/>
          </a:prstGeom>
          <a:noFill/>
          <a:ln>
            <a:solidFill>
              <a:schemeClr val="tx1"/>
            </a:solidFill>
          </a:ln>
        </p:spPr>
      </p:pic>
    </p:spTree>
    <p:extLst>
      <p:ext uri="{BB962C8B-B14F-4D97-AF65-F5344CB8AC3E}">
        <p14:creationId xmlns:p14="http://schemas.microsoft.com/office/powerpoint/2010/main" val="385267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Vulnerabilities Detected</a:t>
            </a:r>
          </a:p>
        </p:txBody>
      </p:sp>
      <p:sp>
        <p:nvSpPr>
          <p:cNvPr id="6" name="Text Placeholder 5"/>
          <p:cNvSpPr>
            <a:spLocks noGrp="1"/>
          </p:cNvSpPr>
          <p:nvPr>
            <p:ph type="body" sz="quarter" idx="10"/>
          </p:nvPr>
        </p:nvSpPr>
        <p:spPr>
          <a:xfrm>
            <a:off x="584200" y="2088179"/>
            <a:ext cx="5586626" cy="2240613"/>
          </a:xfrm>
        </p:spPr>
        <p:txBody>
          <a:bodyPr/>
          <a:lstStyle/>
          <a:p>
            <a:r>
              <a:rPr lang="en-US" dirty="0"/>
              <a:t>Vulnerabilities are weaknesses in your environment that can be exploited by an attacker</a:t>
            </a:r>
          </a:p>
          <a:p>
            <a:r>
              <a:rPr lang="en-US" dirty="0"/>
              <a:t>Review risk level, count, and vulnerability </a:t>
            </a:r>
          </a:p>
        </p:txBody>
      </p:sp>
      <p:pic>
        <p:nvPicPr>
          <p:cNvPr id="8" name="Picture 7" descr="Screenshot of the Vulnerabilities page. Five vulnerabilities are shown. For each vulnerability there is a risk level, count, and description. ">
            <a:extLst>
              <a:ext uri="{FF2B5EF4-FFF2-40B4-BE49-F238E27FC236}">
                <a16:creationId xmlns:a16="http://schemas.microsoft.com/office/drawing/2014/main" id="{831075C2-5710-4774-A8F7-039C6293DD82}"/>
              </a:ext>
            </a:extLst>
          </p:cNvPr>
          <p:cNvPicPr/>
          <p:nvPr/>
        </p:nvPicPr>
        <p:blipFill>
          <a:blip r:embed="rId3"/>
          <a:stretch>
            <a:fillRect/>
          </a:stretch>
        </p:blipFill>
        <p:spPr>
          <a:xfrm>
            <a:off x="6473236" y="1859149"/>
            <a:ext cx="5044440" cy="2811145"/>
          </a:xfrm>
          <a:prstGeom prst="rect">
            <a:avLst/>
          </a:prstGeom>
          <a:ln>
            <a:solidFill>
              <a:schemeClr val="tx1"/>
            </a:solidFill>
          </a:ln>
        </p:spPr>
      </p:pic>
    </p:spTree>
    <p:extLst>
      <p:ext uri="{BB962C8B-B14F-4D97-AF65-F5344CB8AC3E}">
        <p14:creationId xmlns:p14="http://schemas.microsoft.com/office/powerpoint/2010/main" val="337791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Enabling Multi-Factor Authentication</a:t>
            </a:r>
            <a:endParaRPr lang="en-US" dirty="0"/>
          </a:p>
        </p:txBody>
      </p:sp>
      <p:sp>
        <p:nvSpPr>
          <p:cNvPr id="2" name="Text Placeholder 1">
            <a:extLst>
              <a:ext uri="{FF2B5EF4-FFF2-40B4-BE49-F238E27FC236}">
                <a16:creationId xmlns:a16="http://schemas.microsoft.com/office/drawing/2014/main" id="{7BDDF28E-D978-42A8-A20F-CEEA41C25A08}"/>
              </a:ext>
            </a:extLst>
          </p:cNvPr>
          <p:cNvSpPr>
            <a:spLocks noGrp="1"/>
          </p:cNvSpPr>
          <p:nvPr>
            <p:ph type="body" sz="quarter" idx="10"/>
          </p:nvPr>
        </p:nvSpPr>
        <p:spPr>
          <a:xfrm>
            <a:off x="584200" y="1435497"/>
            <a:ext cx="11018520" cy="5059847"/>
          </a:xfrm>
        </p:spPr>
        <p:txBody>
          <a:bodyPr/>
          <a:lstStyle/>
          <a:p>
            <a:r>
              <a:rPr lang="en-US" dirty="0"/>
              <a:t>Enable MFA for an Azure user account (or multiple accounts)</a:t>
            </a:r>
          </a:p>
          <a:p>
            <a:pPr lvl="1"/>
            <a:r>
              <a:rPr lang="en-US" sz="2400" dirty="0">
                <a:latin typeface="Segoe UI Semilight" panose="020B0402040204020203" pitchFamily="34" charset="0"/>
                <a:cs typeface="Segoe UI Semilight" panose="020B0402040204020203" pitchFamily="34" charset="0"/>
              </a:rPr>
              <a:t>Add a provider from the MFA Server settings under Azure Active Directory</a:t>
            </a:r>
          </a:p>
          <a:p>
            <a:pPr lvl="1"/>
            <a:r>
              <a:rPr lang="en-US" sz="2400" dirty="0">
                <a:latin typeface="Segoe UI Semilight" panose="020B0402040204020203" pitchFamily="34" charset="0"/>
                <a:cs typeface="Segoe UI Semilight" panose="020B0402040204020203" pitchFamily="34" charset="0"/>
              </a:rPr>
              <a:t>Choose the usage model and subscription</a:t>
            </a:r>
          </a:p>
          <a:p>
            <a:r>
              <a:rPr lang="en-US" dirty="0"/>
              <a:t>Additional configuration options include:</a:t>
            </a:r>
          </a:p>
          <a:p>
            <a:pPr lvl="1"/>
            <a:r>
              <a:rPr lang="en-US" sz="2400" dirty="0">
                <a:latin typeface="Segoe UI Semilight" panose="020B0402040204020203" pitchFamily="34" charset="0"/>
                <a:cs typeface="Segoe UI Semilight" panose="020B0402040204020203" pitchFamily="34" charset="0"/>
              </a:rPr>
              <a:t>Fraud alerts</a:t>
            </a:r>
          </a:p>
          <a:p>
            <a:pPr lvl="1"/>
            <a:r>
              <a:rPr lang="en-US" sz="2400" dirty="0">
                <a:latin typeface="Segoe UI Semilight" panose="020B0402040204020203" pitchFamily="34" charset="0"/>
                <a:cs typeface="Segoe UI Semilight" panose="020B0402040204020203" pitchFamily="34" charset="0"/>
              </a:rPr>
              <a:t>Notifications</a:t>
            </a:r>
          </a:p>
          <a:p>
            <a:pPr lvl="1"/>
            <a:r>
              <a:rPr lang="en-US" sz="2400" dirty="0">
                <a:latin typeface="Segoe UI Semilight" panose="020B0402040204020203" pitchFamily="34" charset="0"/>
                <a:cs typeface="Segoe UI Semilight" panose="020B0402040204020203" pitchFamily="34" charset="0"/>
              </a:rPr>
              <a:t>One-time bypass</a:t>
            </a:r>
          </a:p>
          <a:p>
            <a:r>
              <a:rPr lang="en-US" dirty="0"/>
              <a:t>Use PowerShell to script this when you need to enable MFA for many users</a:t>
            </a:r>
          </a:p>
          <a:p>
            <a:r>
              <a:rPr lang="en-US" dirty="0"/>
              <a:t>Once MFA is enabled, the user completes the initial configuration process at the next login</a:t>
            </a:r>
          </a:p>
        </p:txBody>
      </p:sp>
    </p:spTree>
    <p:extLst>
      <p:ext uri="{BB962C8B-B14F-4D97-AF65-F5344CB8AC3E}">
        <p14:creationId xmlns:p14="http://schemas.microsoft.com/office/powerpoint/2010/main" val="29532888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Risky Sign-Ins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0868" y="4112935"/>
            <a:ext cx="11018520" cy="2156103"/>
          </a:xfrm>
        </p:spPr>
        <p:txBody>
          <a:bodyPr/>
          <a:lstStyle/>
          <a:p>
            <a:pPr>
              <a:lnSpc>
                <a:spcPct val="115000"/>
              </a:lnSpc>
              <a:spcBef>
                <a:spcPts val="0"/>
              </a:spcBef>
              <a:spcAft>
                <a:spcPts val="800"/>
              </a:spcAft>
            </a:pPr>
            <a:r>
              <a:rPr lang="en-US" dirty="0">
                <a:latin typeface="Open Sans" panose="020B0606030504020204" pitchFamily="34" charset="0"/>
                <a:ea typeface="Calibri" panose="020F0502020204030204" pitchFamily="34" charset="0"/>
                <a:cs typeface="Open Sans" panose="020B0606030504020204" pitchFamily="34" charset="0"/>
              </a:rPr>
              <a:t>Azure AD detects suspicious actions related to user accounts</a:t>
            </a:r>
          </a:p>
          <a:p>
            <a:pPr>
              <a:lnSpc>
                <a:spcPct val="115000"/>
              </a:lnSpc>
              <a:spcBef>
                <a:spcPts val="0"/>
              </a:spcBef>
              <a:spcAft>
                <a:spcPts val="800"/>
              </a:spcAft>
            </a:pPr>
            <a:r>
              <a:rPr lang="en-US" dirty="0">
                <a:latin typeface="Open Sans" panose="020B0606030504020204" pitchFamily="34" charset="0"/>
                <a:ea typeface="Calibri" panose="020F0502020204030204" pitchFamily="34" charset="0"/>
                <a:cs typeface="Open Sans" panose="020B0606030504020204" pitchFamily="34" charset="0"/>
              </a:rPr>
              <a:t>For each detected action, a </a:t>
            </a:r>
            <a:r>
              <a:rPr lang="en-US" i="1" dirty="0">
                <a:latin typeface="Open Sans" panose="020B0606030504020204" pitchFamily="34" charset="0"/>
                <a:ea typeface="Calibri" panose="020F0502020204030204" pitchFamily="34" charset="0"/>
                <a:cs typeface="Open Sans" panose="020B0606030504020204" pitchFamily="34" charset="0"/>
              </a:rPr>
              <a:t>risk event </a:t>
            </a:r>
            <a:r>
              <a:rPr lang="en-US" dirty="0">
                <a:latin typeface="Open Sans" panose="020B0606030504020204" pitchFamily="34" charset="0"/>
                <a:ea typeface="Calibri" panose="020F0502020204030204" pitchFamily="34" charset="0"/>
                <a:cs typeface="Open Sans" panose="020B0606030504020204" pitchFamily="34" charset="0"/>
              </a:rPr>
              <a:t>is created</a:t>
            </a:r>
          </a:p>
          <a:p>
            <a:pPr>
              <a:lnSpc>
                <a:spcPct val="115000"/>
              </a:lnSpc>
              <a:spcBef>
                <a:spcPts val="0"/>
              </a:spcBef>
              <a:spcAft>
                <a:spcPts val="800"/>
              </a:spcAft>
            </a:pPr>
            <a:r>
              <a:rPr lang="en-US" dirty="0">
                <a:latin typeface="Open Sans" panose="020B0606030504020204" pitchFamily="34" charset="0"/>
                <a:ea typeface="Calibri" panose="020F0502020204030204" pitchFamily="34" charset="0"/>
                <a:cs typeface="Open Sans" panose="020B0606030504020204" pitchFamily="34" charset="0"/>
              </a:rPr>
              <a:t>Risk events are used to calculate risky sign-ins, and users flagged for risk</a:t>
            </a:r>
          </a:p>
        </p:txBody>
      </p:sp>
      <p:pic>
        <p:nvPicPr>
          <p:cNvPr id="6" name="Picture 5" descr="Screenshot of Users Flagged for risk. Several users are shown. Each user has a name, MFA check (if applicable), risk level, risk event count, status, and last updated information.">
            <a:extLst>
              <a:ext uri="{FF2B5EF4-FFF2-40B4-BE49-F238E27FC236}">
                <a16:creationId xmlns:a16="http://schemas.microsoft.com/office/drawing/2014/main" id="{15535CCE-3429-4221-9E25-94F89DFA74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68650" y="1435100"/>
            <a:ext cx="7767022" cy="2142490"/>
          </a:xfrm>
          <a:prstGeom prst="rect">
            <a:avLst/>
          </a:prstGeom>
          <a:noFill/>
          <a:ln>
            <a:solidFill>
              <a:schemeClr val="tx1"/>
            </a:solidFill>
          </a:ln>
        </p:spPr>
      </p:pic>
    </p:spTree>
    <p:extLst>
      <p:ext uri="{BB962C8B-B14F-4D97-AF65-F5344CB8AC3E}">
        <p14:creationId xmlns:p14="http://schemas.microsoft.com/office/powerpoint/2010/main" val="13465775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Risks Detected</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0868" y="3801468"/>
            <a:ext cx="11018520" cy="2585323"/>
          </a:xfrm>
        </p:spPr>
        <p:txBody>
          <a:bodyPr/>
          <a:lstStyle/>
          <a:p>
            <a:pPr lvl="0"/>
            <a:r>
              <a:rPr lang="en-US" sz="2400" u="sng" dirty="0">
                <a:hlinkClick r:id="rId3"/>
              </a:rPr>
              <a:t>Users with leaked credentials</a:t>
            </a:r>
            <a:endParaRPr lang="en-US" sz="2400" dirty="0"/>
          </a:p>
          <a:p>
            <a:pPr lvl="0"/>
            <a:r>
              <a:rPr lang="en-US" sz="2400" u="sng" dirty="0">
                <a:hlinkClick r:id="rId4"/>
              </a:rPr>
              <a:t>Sign-ins from anonymous IP addresses</a:t>
            </a:r>
            <a:endParaRPr lang="en-US" sz="2400" dirty="0"/>
          </a:p>
          <a:p>
            <a:pPr lvl="0"/>
            <a:r>
              <a:rPr lang="en-US" sz="2400" u="sng" dirty="0">
                <a:hlinkClick r:id="rId5"/>
              </a:rPr>
              <a:t>Impossible travel to atypical locations</a:t>
            </a:r>
            <a:endParaRPr lang="en-US" sz="2400" dirty="0"/>
          </a:p>
          <a:p>
            <a:pPr lvl="0"/>
            <a:r>
              <a:rPr lang="en-US" sz="2400" u="sng" dirty="0">
                <a:hlinkClick r:id="rId6"/>
              </a:rPr>
              <a:t>Sign-ins from infected devices</a:t>
            </a:r>
            <a:endParaRPr lang="en-US" sz="2400" dirty="0"/>
          </a:p>
          <a:p>
            <a:pPr lvl="0"/>
            <a:r>
              <a:rPr lang="en-US" sz="2400" u="sng" dirty="0">
                <a:hlinkClick r:id="rId7"/>
              </a:rPr>
              <a:t>Sign-ins from IP addresses with suspicious activity</a:t>
            </a:r>
            <a:endParaRPr lang="en-US" sz="2400" dirty="0"/>
          </a:p>
          <a:p>
            <a:pPr lvl="0"/>
            <a:r>
              <a:rPr lang="en-US" sz="2400" u="sng" dirty="0">
                <a:hlinkClick r:id="rId8"/>
              </a:rPr>
              <a:t>Sign-ins from unfamiliar locations</a:t>
            </a:r>
            <a:endParaRPr lang="en-US" sz="2400" dirty="0"/>
          </a:p>
        </p:txBody>
      </p:sp>
      <p:pic>
        <p:nvPicPr>
          <p:cNvPr id="8" name="Picture 7" descr="Screenshot of the Risk Events page. Each risk has risk level, detection type, risk event type, risk events closed, and last updated information. ">
            <a:extLst>
              <a:ext uri="{FF2B5EF4-FFF2-40B4-BE49-F238E27FC236}">
                <a16:creationId xmlns:a16="http://schemas.microsoft.com/office/drawing/2014/main" id="{C60A80B6-43D6-4C52-8079-859FD480D905}"/>
              </a:ext>
            </a:extLst>
          </p:cNvPr>
          <p:cNvPicPr/>
          <p:nvPr/>
        </p:nvPicPr>
        <p:blipFill>
          <a:blip r:embed="rId9"/>
          <a:stretch>
            <a:fillRect/>
          </a:stretch>
        </p:blipFill>
        <p:spPr>
          <a:xfrm>
            <a:off x="1631732" y="1166159"/>
            <a:ext cx="8584291" cy="2459648"/>
          </a:xfrm>
          <a:prstGeom prst="rect">
            <a:avLst/>
          </a:prstGeom>
        </p:spPr>
      </p:pic>
    </p:spTree>
    <p:extLst>
      <p:ext uri="{BB962C8B-B14F-4D97-AF65-F5344CB8AC3E}">
        <p14:creationId xmlns:p14="http://schemas.microsoft.com/office/powerpoint/2010/main" val="6624202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ln>
            <a:solidFill>
              <a:schemeClr val="tx1"/>
            </a:solidFill>
          </a:ln>
        </p:spPr>
        <p:txBody>
          <a:bodyPr/>
          <a:lstStyle/>
          <a:p>
            <a:r>
              <a:rPr lang="en-US" b="1" dirty="0"/>
              <a:t>Enabling Azure Active Directory Protection</a:t>
            </a:r>
            <a:endParaRPr lang="en-US" dirty="0"/>
          </a:p>
        </p:txBody>
      </p:sp>
      <p:pic>
        <p:nvPicPr>
          <p:cNvPr id="2" name="Picture 1" descr="Screenshot as shown in the accompanying video of the Azure Identity Protection page after Azure AD Identity Protection has been added to the portal.">
            <a:extLst>
              <a:ext uri="{FF2B5EF4-FFF2-40B4-BE49-F238E27FC236}">
                <a16:creationId xmlns:a16="http://schemas.microsoft.com/office/drawing/2014/main" id="{F51160FE-1D3E-40D9-AF4C-2109067C59B1}"/>
              </a:ext>
            </a:extLst>
          </p:cNvPr>
          <p:cNvPicPr>
            <a:picLocks noChangeAspect="1"/>
          </p:cNvPicPr>
          <p:nvPr/>
        </p:nvPicPr>
        <p:blipFill>
          <a:blip r:embed="rId3"/>
          <a:stretch>
            <a:fillRect/>
          </a:stretch>
        </p:blipFill>
        <p:spPr>
          <a:xfrm>
            <a:off x="876886" y="1431235"/>
            <a:ext cx="9019796" cy="5139772"/>
          </a:xfrm>
          <a:prstGeom prst="rect">
            <a:avLst/>
          </a:prstGeom>
          <a:ln>
            <a:solidFill>
              <a:schemeClr val="tx1"/>
            </a:solidFill>
          </a:ln>
        </p:spPr>
      </p:pic>
    </p:spTree>
    <p:extLst>
      <p:ext uri="{BB962C8B-B14F-4D97-AF65-F5344CB8AC3E}">
        <p14:creationId xmlns:p14="http://schemas.microsoft.com/office/powerpoint/2010/main" val="37149056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04: Integrating SaaS Applications with Azure AD</a:t>
            </a:r>
          </a:p>
        </p:txBody>
      </p:sp>
    </p:spTree>
    <p:extLst>
      <p:ext uri="{BB962C8B-B14F-4D97-AF65-F5344CB8AC3E}">
        <p14:creationId xmlns:p14="http://schemas.microsoft.com/office/powerpoint/2010/main" val="380391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Software as a Service</a:t>
            </a:r>
          </a:p>
        </p:txBody>
      </p:sp>
      <p:sp>
        <p:nvSpPr>
          <p:cNvPr id="6" name="Text Placeholder 5"/>
          <p:cNvSpPr>
            <a:spLocks noGrp="1"/>
          </p:cNvSpPr>
          <p:nvPr>
            <p:ph type="body" sz="quarter" idx="10"/>
          </p:nvPr>
        </p:nvSpPr>
        <p:spPr>
          <a:xfrm>
            <a:off x="586740" y="1546934"/>
            <a:ext cx="6296660" cy="3609266"/>
          </a:xfrm>
        </p:spPr>
        <p:txBody>
          <a:bodyPr/>
          <a:lstStyle/>
          <a:p>
            <a:r>
              <a:rPr lang="en-US" dirty="0"/>
              <a:t>Allows users to connect to and use cloud-based apps over the Internet</a:t>
            </a:r>
          </a:p>
          <a:p>
            <a:r>
              <a:rPr lang="en-US" dirty="0"/>
              <a:t>You can “rent” productivity apps and sophisticated business applications </a:t>
            </a:r>
          </a:p>
          <a:p>
            <a:r>
              <a:rPr lang="en-US" dirty="0"/>
              <a:t>Pay for the use of these apps by subscription or according to the level of use</a:t>
            </a:r>
          </a:p>
        </p:txBody>
      </p:sp>
      <p:pic>
        <p:nvPicPr>
          <p:cNvPr id="2" name="Picture 1" descr="Diagram showing a selection of common SaaS services.">
            <a:extLst>
              <a:ext uri="{FF2B5EF4-FFF2-40B4-BE49-F238E27FC236}">
                <a16:creationId xmlns:a16="http://schemas.microsoft.com/office/drawing/2014/main" id="{3B0B6B9C-273A-4869-92B3-16DF0657D546}"/>
              </a:ext>
            </a:extLst>
          </p:cNvPr>
          <p:cNvPicPr>
            <a:picLocks noChangeAspect="1"/>
          </p:cNvPicPr>
          <p:nvPr/>
        </p:nvPicPr>
        <p:blipFill>
          <a:blip r:embed="rId3"/>
          <a:stretch>
            <a:fillRect/>
          </a:stretch>
        </p:blipFill>
        <p:spPr>
          <a:xfrm>
            <a:off x="7190635" y="1435100"/>
            <a:ext cx="4418753" cy="3886200"/>
          </a:xfrm>
          <a:prstGeom prst="rect">
            <a:avLst/>
          </a:prstGeom>
        </p:spPr>
      </p:pic>
    </p:spTree>
    <p:extLst>
      <p:ext uri="{BB962C8B-B14F-4D97-AF65-F5344CB8AC3E}">
        <p14:creationId xmlns:p14="http://schemas.microsoft.com/office/powerpoint/2010/main" val="125413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5079-E44B-4872-92FC-3224DFD8B2C0}"/>
              </a:ext>
            </a:extLst>
          </p:cNvPr>
          <p:cNvSpPr>
            <a:spLocks noGrp="1"/>
          </p:cNvSpPr>
          <p:nvPr>
            <p:ph type="title"/>
          </p:nvPr>
        </p:nvSpPr>
        <p:spPr/>
        <p:txBody>
          <a:bodyPr/>
          <a:lstStyle/>
          <a:p>
            <a:r>
              <a:rPr lang="en-US" dirty="0"/>
              <a:t>Manage Identities</a:t>
            </a:r>
          </a:p>
        </p:txBody>
      </p:sp>
      <p:sp>
        <p:nvSpPr>
          <p:cNvPr id="3" name="Text Placeholder 2">
            <a:extLst>
              <a:ext uri="{FF2B5EF4-FFF2-40B4-BE49-F238E27FC236}">
                <a16:creationId xmlns:a16="http://schemas.microsoft.com/office/drawing/2014/main" id="{E310E4FE-F8C1-468C-B56E-30E43DA8BAE0}"/>
              </a:ext>
            </a:extLst>
          </p:cNvPr>
          <p:cNvSpPr>
            <a:spLocks noGrp="1"/>
          </p:cNvSpPr>
          <p:nvPr>
            <p:ph type="body" sz="quarter" idx="10"/>
          </p:nvPr>
        </p:nvSpPr>
        <p:spPr>
          <a:xfrm>
            <a:off x="584200" y="1435496"/>
            <a:ext cx="11018520" cy="4173450"/>
          </a:xfrm>
        </p:spPr>
        <p:txBody>
          <a:bodyPr/>
          <a:lstStyle/>
          <a:p>
            <a:pPr fontAlgn="base"/>
            <a:r>
              <a:rPr lang="en-US" dirty="0"/>
              <a:t>Manage Azure Active Directory (AD)</a:t>
            </a:r>
          </a:p>
          <a:p>
            <a:pPr lvl="1" fontAlgn="base"/>
            <a:r>
              <a:rPr lang="en-US" i="1" dirty="0"/>
              <a:t>May include but not limited to:</a:t>
            </a:r>
            <a:r>
              <a:rPr lang="en-US" dirty="0"/>
              <a:t> Add custom domains; configure Azure AD Identity Protection, Azure AD Join, and Enterprise State Roaming; configure self-service password reset; implement conditional access policies; manage multiple directories; perform an access review</a:t>
            </a:r>
          </a:p>
          <a:p>
            <a:pPr fontAlgn="base"/>
            <a:r>
              <a:rPr lang="en-US" dirty="0"/>
              <a:t>Manage Azure AD objects (users, groups, and devices)</a:t>
            </a:r>
          </a:p>
          <a:p>
            <a:pPr lvl="1" fontAlgn="base"/>
            <a:r>
              <a:rPr lang="en-US" i="1" dirty="0"/>
              <a:t>May include but not limited to:</a:t>
            </a:r>
            <a:r>
              <a:rPr lang="en-US" dirty="0"/>
              <a:t> Create users and groups; manage user and group properties; manage device settings; perform bulk user updates</a:t>
            </a:r>
          </a:p>
          <a:p>
            <a:pPr fontAlgn="base"/>
            <a:r>
              <a:rPr lang="en-US" dirty="0"/>
              <a:t>Implement and manage hybrid identities</a:t>
            </a:r>
          </a:p>
          <a:p>
            <a:pPr lvl="1" fontAlgn="base"/>
            <a:r>
              <a:rPr lang="en-US" i="1" dirty="0"/>
              <a:t>May include but not limited to:</a:t>
            </a:r>
            <a:r>
              <a:rPr lang="en-US" dirty="0"/>
              <a:t> Install and configure Azure AD Connect; configure federation and single sign-on; manage Azure AD Connect; manage password sync and writeback</a:t>
            </a:r>
          </a:p>
          <a:p>
            <a:endParaRPr lang="en-US" sz="2000" dirty="0"/>
          </a:p>
        </p:txBody>
      </p:sp>
    </p:spTree>
    <p:extLst>
      <p:ext uri="{BB962C8B-B14F-4D97-AF65-F5344CB8AC3E}">
        <p14:creationId xmlns:p14="http://schemas.microsoft.com/office/powerpoint/2010/main" val="15400518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SaaS Advantages</a:t>
            </a:r>
          </a:p>
        </p:txBody>
      </p:sp>
      <p:sp>
        <p:nvSpPr>
          <p:cNvPr id="6" name="Text Placeholder 5"/>
          <p:cNvSpPr>
            <a:spLocks noGrp="1"/>
          </p:cNvSpPr>
          <p:nvPr>
            <p:ph type="body" sz="quarter" idx="10"/>
          </p:nvPr>
        </p:nvSpPr>
        <p:spPr>
          <a:xfrm>
            <a:off x="584200" y="1435496"/>
            <a:ext cx="6426200" cy="4457303"/>
          </a:xfrm>
        </p:spPr>
        <p:txBody>
          <a:bodyPr/>
          <a:lstStyle/>
          <a:p>
            <a:r>
              <a:rPr lang="en-US" dirty="0"/>
              <a:t>Unified user experience</a:t>
            </a:r>
          </a:p>
          <a:p>
            <a:r>
              <a:rPr lang="en-US" dirty="0"/>
              <a:t>Security</a:t>
            </a:r>
          </a:p>
          <a:p>
            <a:r>
              <a:rPr lang="en-US" dirty="0"/>
              <a:t>Centralized application access management</a:t>
            </a:r>
          </a:p>
          <a:p>
            <a:r>
              <a:rPr lang="en-US" dirty="0"/>
              <a:t>Unified reporting and monitoring</a:t>
            </a:r>
          </a:p>
          <a:p>
            <a:r>
              <a:rPr lang="en-US" dirty="0"/>
              <a:t>Gain access to applications</a:t>
            </a:r>
          </a:p>
          <a:p>
            <a:r>
              <a:rPr lang="en-US" dirty="0"/>
              <a:t>Pay only for what you use</a:t>
            </a:r>
          </a:p>
          <a:p>
            <a:r>
              <a:rPr lang="en-US" dirty="0"/>
              <a:t>Use free client software</a:t>
            </a:r>
          </a:p>
          <a:p>
            <a:r>
              <a:rPr lang="en-US" dirty="0"/>
              <a:t>Access app data from anywhere</a:t>
            </a:r>
          </a:p>
        </p:txBody>
      </p:sp>
      <p:pic>
        <p:nvPicPr>
          <p:cNvPr id="4" name="Picture 3" descr="Simple diagram, a rectangle in 4 quadrants, highlighting unified user experience, security, centralized application access management, and unified reporting and monitoring.">
            <a:extLst>
              <a:ext uri="{FF2B5EF4-FFF2-40B4-BE49-F238E27FC236}">
                <a16:creationId xmlns:a16="http://schemas.microsoft.com/office/drawing/2014/main" id="{B89081EA-BE68-4A3F-B596-D1FBA734489D}"/>
              </a:ext>
            </a:extLst>
          </p:cNvPr>
          <p:cNvPicPr>
            <a:picLocks noChangeAspect="1"/>
          </p:cNvPicPr>
          <p:nvPr/>
        </p:nvPicPr>
        <p:blipFill>
          <a:blip r:embed="rId3"/>
          <a:stretch>
            <a:fillRect/>
          </a:stretch>
        </p:blipFill>
        <p:spPr>
          <a:xfrm>
            <a:off x="6931001" y="1435100"/>
            <a:ext cx="4678387" cy="3886200"/>
          </a:xfrm>
          <a:prstGeom prst="rect">
            <a:avLst/>
          </a:prstGeom>
        </p:spPr>
      </p:pic>
    </p:spTree>
    <p:extLst>
      <p:ext uri="{BB962C8B-B14F-4D97-AF65-F5344CB8AC3E}">
        <p14:creationId xmlns:p14="http://schemas.microsoft.com/office/powerpoint/2010/main" val="269724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E741-260C-40EE-A245-9D9DFBBAB71F}"/>
              </a:ext>
            </a:extLst>
          </p:cNvPr>
          <p:cNvSpPr>
            <a:spLocks noGrp="1"/>
          </p:cNvSpPr>
          <p:nvPr>
            <p:ph type="title"/>
          </p:nvPr>
        </p:nvSpPr>
        <p:spPr/>
        <p:txBody>
          <a:bodyPr/>
          <a:lstStyle/>
          <a:p>
            <a:r>
              <a:rPr lang="en-US" dirty="0"/>
              <a:t>Application Gallery</a:t>
            </a:r>
          </a:p>
        </p:txBody>
      </p:sp>
      <p:sp>
        <p:nvSpPr>
          <p:cNvPr id="3" name="Text Placeholder 2">
            <a:extLst>
              <a:ext uri="{FF2B5EF4-FFF2-40B4-BE49-F238E27FC236}">
                <a16:creationId xmlns:a16="http://schemas.microsoft.com/office/drawing/2014/main" id="{2E1B576C-6888-4021-90DA-1C2614827B2E}"/>
              </a:ext>
            </a:extLst>
          </p:cNvPr>
          <p:cNvSpPr>
            <a:spLocks noGrp="1"/>
          </p:cNvSpPr>
          <p:nvPr>
            <p:ph type="body" sz="quarter" idx="10"/>
          </p:nvPr>
        </p:nvSpPr>
        <p:spPr>
          <a:xfrm>
            <a:off x="584200" y="3856070"/>
            <a:ext cx="10629900" cy="2412968"/>
          </a:xfrm>
        </p:spPr>
        <p:txBody>
          <a:bodyPr/>
          <a:lstStyle/>
          <a:p>
            <a:pPr lvl="0"/>
            <a:r>
              <a:rPr lang="en-US" dirty="0"/>
              <a:t>Automatically create new accounts in the right systems </a:t>
            </a:r>
          </a:p>
          <a:p>
            <a:pPr lvl="0"/>
            <a:r>
              <a:rPr lang="en-US" dirty="0"/>
              <a:t>Automatically deactivate accounts in the right systems </a:t>
            </a:r>
          </a:p>
          <a:p>
            <a:pPr lvl="0"/>
            <a:r>
              <a:rPr lang="en-US" dirty="0"/>
              <a:t>Ensure the identities in your apps and systems are kept up-to-date </a:t>
            </a:r>
          </a:p>
          <a:p>
            <a:pPr lvl="0"/>
            <a:r>
              <a:rPr lang="en-US" dirty="0"/>
              <a:t>Provision non-user objects, such as groups, to applications that support them</a:t>
            </a:r>
          </a:p>
        </p:txBody>
      </p:sp>
      <p:pic>
        <p:nvPicPr>
          <p:cNvPr id="4" name="Picture 3" descr="Screenshot of the Featured applications. Four apps are shown: Box, Concur, Docusign, and DropBox. ">
            <a:extLst>
              <a:ext uri="{FF2B5EF4-FFF2-40B4-BE49-F238E27FC236}">
                <a16:creationId xmlns:a16="http://schemas.microsoft.com/office/drawing/2014/main" id="{7895A7F8-1DE8-4C3A-9C44-A6F6C7A39D8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01901" y="1435100"/>
            <a:ext cx="6527800" cy="1892300"/>
          </a:xfrm>
          <a:prstGeom prst="rect">
            <a:avLst/>
          </a:prstGeom>
          <a:noFill/>
          <a:ln>
            <a:noFill/>
          </a:ln>
        </p:spPr>
      </p:pic>
    </p:spTree>
    <p:extLst>
      <p:ext uri="{BB962C8B-B14F-4D97-AF65-F5344CB8AC3E}">
        <p14:creationId xmlns:p14="http://schemas.microsoft.com/office/powerpoint/2010/main" val="3236530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Other Integration Options</a:t>
            </a:r>
          </a:p>
        </p:txBody>
      </p:sp>
      <p:sp>
        <p:nvSpPr>
          <p:cNvPr id="3" name="Text Placeholder 2">
            <a:extLst>
              <a:ext uri="{FF2B5EF4-FFF2-40B4-BE49-F238E27FC236}">
                <a16:creationId xmlns:a16="http://schemas.microsoft.com/office/drawing/2014/main" id="{BCDD3929-BC5B-429A-9738-EE0D9DC14616}"/>
              </a:ext>
            </a:extLst>
          </p:cNvPr>
          <p:cNvSpPr>
            <a:spLocks noGrp="1"/>
          </p:cNvSpPr>
          <p:nvPr>
            <p:ph type="body" sz="quarter" idx="10"/>
          </p:nvPr>
        </p:nvSpPr>
        <p:spPr>
          <a:xfrm>
            <a:off x="584200" y="3905314"/>
            <a:ext cx="11018520" cy="2363724"/>
          </a:xfrm>
        </p:spPr>
        <p:txBody>
          <a:bodyPr/>
          <a:lstStyle/>
          <a:p>
            <a:pPr marL="342900" indent="-342900">
              <a:buFont typeface="+mj-lt"/>
              <a:buAutoNum type="arabicPeriod"/>
            </a:pPr>
            <a:r>
              <a:rPr lang="en-US" sz="2400" dirty="0"/>
              <a:t>Add your own app you are developing and implement federated single sign-on or provisioning </a:t>
            </a:r>
          </a:p>
          <a:p>
            <a:pPr marL="342900" indent="-342900">
              <a:buFont typeface="+mj-lt"/>
              <a:buAutoNum type="arabicPeriod"/>
            </a:pPr>
            <a:r>
              <a:rPr lang="en-US" sz="2400" dirty="0"/>
              <a:t>Add an On-premises Application to provide SSO and secure remote access for web applications hosted on-premises</a:t>
            </a:r>
          </a:p>
          <a:p>
            <a:pPr marL="342900" indent="-342900">
              <a:buFont typeface="+mj-lt"/>
              <a:buAutoNum type="arabicPeriod"/>
            </a:pPr>
            <a:r>
              <a:rPr lang="en-US" sz="2400" dirty="0"/>
              <a:t>Integrate any other app that supports SAML 2.0 as a federated app, or any application that has an HTML-based sign-in page as a password SSO app</a:t>
            </a:r>
          </a:p>
        </p:txBody>
      </p:sp>
      <p:pic>
        <p:nvPicPr>
          <p:cNvPr id="7" name="Picture 6" descr="Screenshot of the Add your own app page. Three options are shown: Application you're developing, On-premises application, and Non-gallery application. ">
            <a:extLst>
              <a:ext uri="{FF2B5EF4-FFF2-40B4-BE49-F238E27FC236}">
                <a16:creationId xmlns:a16="http://schemas.microsoft.com/office/drawing/2014/main" id="{A49B2E73-9A93-427C-B208-6B61A104593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54325" y="1435100"/>
            <a:ext cx="5797550" cy="2082799"/>
          </a:xfrm>
          <a:prstGeom prst="rect">
            <a:avLst/>
          </a:prstGeom>
          <a:noFill/>
        </p:spPr>
      </p:pic>
    </p:spTree>
    <p:extLst>
      <p:ext uri="{BB962C8B-B14F-4D97-AF65-F5344CB8AC3E}">
        <p14:creationId xmlns:p14="http://schemas.microsoft.com/office/powerpoint/2010/main" val="230333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Integrating SaaS Applications</a:t>
            </a:r>
            <a:endParaRPr lang="en-US" dirty="0"/>
          </a:p>
        </p:txBody>
      </p:sp>
      <p:sp>
        <p:nvSpPr>
          <p:cNvPr id="3" name="Text Placeholder 2">
            <a:extLst>
              <a:ext uri="{FF2B5EF4-FFF2-40B4-BE49-F238E27FC236}">
                <a16:creationId xmlns:a16="http://schemas.microsoft.com/office/drawing/2014/main" id="{8AC08CE7-1328-4BE0-A77E-D646B9D6A0D6}"/>
              </a:ext>
            </a:extLst>
          </p:cNvPr>
          <p:cNvSpPr>
            <a:spLocks noGrp="1"/>
          </p:cNvSpPr>
          <p:nvPr>
            <p:ph type="body" sz="quarter" idx="10"/>
          </p:nvPr>
        </p:nvSpPr>
        <p:spPr>
          <a:xfrm>
            <a:off x="584200" y="1435497"/>
            <a:ext cx="11018520" cy="430887"/>
          </a:xfrm>
        </p:spPr>
        <p:txBody>
          <a:bodyPr/>
          <a:lstStyle/>
          <a:p>
            <a:r>
              <a:rPr lang="en-US" dirty="0"/>
              <a:t>Each application has a tutorial</a:t>
            </a:r>
          </a:p>
        </p:txBody>
      </p:sp>
      <p:pic>
        <p:nvPicPr>
          <p:cNvPr id="2" name="Picture 1" descr="Screenshot of the Box integration tutorial page. ">
            <a:extLst>
              <a:ext uri="{FF2B5EF4-FFF2-40B4-BE49-F238E27FC236}">
                <a16:creationId xmlns:a16="http://schemas.microsoft.com/office/drawing/2014/main" id="{27C17F98-FA35-478C-90B9-1DFE4141CC92}"/>
              </a:ext>
            </a:extLst>
          </p:cNvPr>
          <p:cNvPicPr>
            <a:picLocks noChangeAspect="1"/>
          </p:cNvPicPr>
          <p:nvPr/>
        </p:nvPicPr>
        <p:blipFill>
          <a:blip r:embed="rId3"/>
          <a:stretch>
            <a:fillRect/>
          </a:stretch>
        </p:blipFill>
        <p:spPr>
          <a:xfrm>
            <a:off x="1476375" y="2490787"/>
            <a:ext cx="9010650" cy="2943225"/>
          </a:xfrm>
          <a:prstGeom prst="rect">
            <a:avLst/>
          </a:prstGeom>
          <a:ln>
            <a:solidFill>
              <a:schemeClr val="tx1"/>
            </a:solidFill>
          </a:ln>
        </p:spPr>
      </p:pic>
    </p:spTree>
    <p:extLst>
      <p:ext uri="{BB962C8B-B14F-4D97-AF65-F5344CB8AC3E}">
        <p14:creationId xmlns:p14="http://schemas.microsoft.com/office/powerpoint/2010/main" val="1282871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SaaS Integration with Azure AD</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86740" y="1497044"/>
            <a:ext cx="11018520" cy="3135730"/>
          </a:xfrm>
        </p:spPr>
        <p:txBody>
          <a:bodyPr/>
          <a:lstStyle/>
          <a:p>
            <a:pPr>
              <a:lnSpc>
                <a:spcPct val="115000"/>
              </a:lnSpc>
              <a:spcBef>
                <a:spcPts val="0"/>
              </a:spcBef>
              <a:spcAft>
                <a:spcPts val="800"/>
              </a:spcAft>
            </a:pPr>
            <a:r>
              <a:rPr lang="en-US" dirty="0"/>
              <a:t>To help integrate your cloud-enabled applications with Azure Active Directory, we have developed a collection of tutorials that walk you through configuration</a:t>
            </a:r>
          </a:p>
          <a:p>
            <a:pPr>
              <a:lnSpc>
                <a:spcPct val="115000"/>
              </a:lnSpc>
              <a:spcBef>
                <a:spcPts val="0"/>
              </a:spcBef>
              <a:spcAft>
                <a:spcPts val="800"/>
              </a:spcAft>
            </a:pPr>
            <a:r>
              <a:rPr lang="en-US" dirty="0">
                <a:hlinkClick r:id="rId3"/>
              </a:rPr>
              <a:t>https://docs.microsoft.com/en-us/azure/active-directory/saas-apps/tutorial-list</a:t>
            </a:r>
            <a:endParaRPr lang="en-US" dirty="0"/>
          </a:p>
          <a:p>
            <a:pPr>
              <a:lnSpc>
                <a:spcPct val="115000"/>
              </a:lnSpc>
              <a:spcBef>
                <a:spcPts val="0"/>
              </a:spcBef>
              <a:spcAft>
                <a:spcPts val="800"/>
              </a:spcAft>
            </a:pPr>
            <a:r>
              <a:rPr lang="en-US" dirty="0"/>
              <a:t>Pick a few apps that interests you and review the integration steps</a:t>
            </a:r>
          </a:p>
        </p:txBody>
      </p:sp>
    </p:spTree>
    <p:extLst>
      <p:ext uri="{BB962C8B-B14F-4D97-AF65-F5344CB8AC3E}">
        <p14:creationId xmlns:p14="http://schemas.microsoft.com/office/powerpoint/2010/main" val="21905259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Conditional Access</a:t>
            </a:r>
          </a:p>
        </p:txBody>
      </p:sp>
      <p:sp>
        <p:nvSpPr>
          <p:cNvPr id="6" name="Text Placeholder 2">
            <a:extLst>
              <a:ext uri="{FF2B5EF4-FFF2-40B4-BE49-F238E27FC236}">
                <a16:creationId xmlns:a16="http://schemas.microsoft.com/office/drawing/2014/main" id="{8B1A38D8-DE71-4164-966A-9E7D59E8DD66}"/>
              </a:ext>
            </a:extLst>
          </p:cNvPr>
          <p:cNvSpPr>
            <a:spLocks noGrp="1"/>
          </p:cNvSpPr>
          <p:nvPr>
            <p:ph type="body" sz="quarter" idx="10"/>
          </p:nvPr>
        </p:nvSpPr>
        <p:spPr>
          <a:xfrm>
            <a:off x="584200" y="1435496"/>
            <a:ext cx="6299200" cy="3606403"/>
          </a:xfrm>
        </p:spPr>
        <p:txBody>
          <a:bodyPr/>
          <a:lstStyle/>
          <a:p>
            <a:r>
              <a:rPr lang="en-US" dirty="0"/>
              <a:t>Enables you to enforce controls on access to apps based on specific conditions</a:t>
            </a:r>
          </a:p>
          <a:p>
            <a:r>
              <a:rPr lang="en-US" dirty="0"/>
              <a:t>The combination of your conditions with your access controls represents a conditional access policy</a:t>
            </a:r>
          </a:p>
          <a:p>
            <a:endParaRPr lang="en-US" dirty="0"/>
          </a:p>
        </p:txBody>
      </p:sp>
      <p:sp>
        <p:nvSpPr>
          <p:cNvPr id="2" name="Rectangle 1">
            <a:extLst>
              <a:ext uri="{FF2B5EF4-FFF2-40B4-BE49-F238E27FC236}">
                <a16:creationId xmlns:a16="http://schemas.microsoft.com/office/drawing/2014/main" id="{8D7B45AB-AF40-4EC6-B1CA-B318686EEA1C}"/>
              </a:ext>
            </a:extLst>
          </p:cNvPr>
          <p:cNvSpPr/>
          <p:nvPr/>
        </p:nvSpPr>
        <p:spPr>
          <a:xfrm>
            <a:off x="7188201" y="3266058"/>
            <a:ext cx="4824412" cy="1007905"/>
          </a:xfrm>
          <a:prstGeom prst="rect">
            <a:avLst/>
          </a:prstGeom>
        </p:spPr>
        <p:txBody>
          <a:bodyPr wrap="square">
            <a:spAutoFit/>
          </a:bodyPr>
          <a:lstStyle/>
          <a:p>
            <a:pPr>
              <a:lnSpc>
                <a:spcPct val="115000"/>
              </a:lnSpc>
              <a:spcBef>
                <a:spcPts val="0"/>
              </a:spcBef>
              <a:spcAft>
                <a:spcPts val="800"/>
              </a:spcAft>
            </a:pPr>
            <a:r>
              <a:rPr lang="en-US" sz="2400" dirty="0">
                <a:latin typeface="Segoe UI Semilight" panose="020B0402040204020203" pitchFamily="34" charset="0"/>
                <a:ea typeface="Calibri" panose="020F0502020204030204" pitchFamily="34" charset="0"/>
                <a:cs typeface="Segoe UI Semilight" panose="020B0402040204020203" pitchFamily="34" charset="0"/>
              </a:rPr>
              <a:t>Conditions – “When this happens”</a:t>
            </a:r>
          </a:p>
          <a:p>
            <a:pPr>
              <a:lnSpc>
                <a:spcPct val="115000"/>
              </a:lnSpc>
              <a:spcBef>
                <a:spcPts val="0"/>
              </a:spcBef>
              <a:spcAft>
                <a:spcPts val="800"/>
              </a:spcAft>
            </a:pPr>
            <a:r>
              <a:rPr lang="en-US" sz="2400" dirty="0">
                <a:latin typeface="Segoe UI Semilight" panose="020B0402040204020203" pitchFamily="34" charset="0"/>
                <a:ea typeface="Calibri" panose="020F0502020204030204" pitchFamily="34" charset="0"/>
                <a:cs typeface="Segoe UI Semilight" panose="020B0402040204020203" pitchFamily="34" charset="0"/>
              </a:rPr>
              <a:t>Access controls – “Then do this”</a:t>
            </a:r>
          </a:p>
        </p:txBody>
      </p:sp>
      <p:pic>
        <p:nvPicPr>
          <p:cNvPr id="5" name="Picture 4" descr="Simple rectangle graphic showing how a conditional policy consists of Conditions and Access Controls. ">
            <a:extLst>
              <a:ext uri="{FF2B5EF4-FFF2-40B4-BE49-F238E27FC236}">
                <a16:creationId xmlns:a16="http://schemas.microsoft.com/office/drawing/2014/main" id="{F572BBEA-C277-444F-954C-0E021CC7E83E}"/>
              </a:ext>
            </a:extLst>
          </p:cNvPr>
          <p:cNvPicPr/>
          <p:nvPr/>
        </p:nvPicPr>
        <p:blipFill>
          <a:blip r:embed="rId3"/>
          <a:stretch>
            <a:fillRect/>
          </a:stretch>
        </p:blipFill>
        <p:spPr>
          <a:xfrm>
            <a:off x="7380287" y="1719262"/>
            <a:ext cx="4000501" cy="1392238"/>
          </a:xfrm>
          <a:prstGeom prst="rect">
            <a:avLst/>
          </a:prstGeom>
        </p:spPr>
      </p:pic>
    </p:spTree>
    <p:extLst>
      <p:ext uri="{BB962C8B-B14F-4D97-AF65-F5344CB8AC3E}">
        <p14:creationId xmlns:p14="http://schemas.microsoft.com/office/powerpoint/2010/main" val="75002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Conditions – Users/Groups</a:t>
            </a:r>
          </a:p>
        </p:txBody>
      </p:sp>
      <p:sp>
        <p:nvSpPr>
          <p:cNvPr id="6" name="Text Placeholder 5"/>
          <p:cNvSpPr>
            <a:spLocks noGrp="1"/>
          </p:cNvSpPr>
          <p:nvPr>
            <p:ph type="body" sz="quarter" idx="10"/>
          </p:nvPr>
        </p:nvSpPr>
        <p:spPr>
          <a:xfrm>
            <a:off x="584200" y="3996880"/>
            <a:ext cx="11002587" cy="2757678"/>
          </a:xfrm>
        </p:spPr>
        <p:txBody>
          <a:bodyPr/>
          <a:lstStyle/>
          <a:p>
            <a:r>
              <a:rPr lang="en-US" dirty="0"/>
              <a:t>Combine the conditions to get the conditional access policy you need</a:t>
            </a:r>
          </a:p>
          <a:p>
            <a:r>
              <a:rPr lang="en-US" dirty="0"/>
              <a:t>You can either Block Access altogether or Grant Access with additional requirements</a:t>
            </a:r>
          </a:p>
          <a:p>
            <a:pPr lvl="0"/>
            <a:r>
              <a:rPr lang="en-US" dirty="0"/>
              <a:t>Additional requirements include: MFA, trusted devices, domain-joined devices, and mobile devices using Intune</a:t>
            </a:r>
            <a:br>
              <a:rPr lang="en-US" dirty="0"/>
            </a:br>
            <a:endParaRPr lang="en-US" dirty="0"/>
          </a:p>
        </p:txBody>
      </p:sp>
      <p:pic>
        <p:nvPicPr>
          <p:cNvPr id="8" name="Picture 7" descr="Image showing a Condition to test a user's access. The Condition will allow enforce MFA, or block the users access. ">
            <a:extLst>
              <a:ext uri="{FF2B5EF4-FFF2-40B4-BE49-F238E27FC236}">
                <a16:creationId xmlns:a16="http://schemas.microsoft.com/office/drawing/2014/main" id="{ED2B84C6-D649-40D6-9369-3842915332C6}"/>
              </a:ext>
            </a:extLst>
          </p:cNvPr>
          <p:cNvPicPr/>
          <p:nvPr/>
        </p:nvPicPr>
        <p:blipFill>
          <a:blip r:embed="rId3"/>
          <a:stretch>
            <a:fillRect/>
          </a:stretch>
        </p:blipFill>
        <p:spPr>
          <a:xfrm>
            <a:off x="2087880" y="1431480"/>
            <a:ext cx="7454900" cy="2565400"/>
          </a:xfrm>
          <a:prstGeom prst="rect">
            <a:avLst/>
          </a:prstGeom>
        </p:spPr>
      </p:pic>
    </p:spTree>
    <p:extLst>
      <p:ext uri="{BB962C8B-B14F-4D97-AF65-F5344CB8AC3E}">
        <p14:creationId xmlns:p14="http://schemas.microsoft.com/office/powerpoint/2010/main" val="101729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Sign-in Risk Condition</a:t>
            </a:r>
          </a:p>
        </p:txBody>
      </p:sp>
      <p:sp>
        <p:nvSpPr>
          <p:cNvPr id="6" name="Text Placeholder 2">
            <a:extLst>
              <a:ext uri="{FF2B5EF4-FFF2-40B4-BE49-F238E27FC236}">
                <a16:creationId xmlns:a16="http://schemas.microsoft.com/office/drawing/2014/main" id="{8B1A38D8-DE71-4164-966A-9E7D59E8DD66}"/>
              </a:ext>
            </a:extLst>
          </p:cNvPr>
          <p:cNvSpPr>
            <a:spLocks noGrp="1"/>
          </p:cNvSpPr>
          <p:nvPr>
            <p:ph type="body" sz="quarter" idx="10"/>
          </p:nvPr>
        </p:nvSpPr>
        <p:spPr>
          <a:xfrm>
            <a:off x="584200" y="1435497"/>
            <a:ext cx="6908800" cy="4136517"/>
          </a:xfrm>
        </p:spPr>
        <p:txBody>
          <a:bodyPr/>
          <a:lstStyle/>
          <a:p>
            <a:r>
              <a:rPr lang="en-US" dirty="0"/>
              <a:t>Sign-in risk is an indicator (high, medium, low) that the legitimate owner of an account did not perform a sign-in attempt</a:t>
            </a:r>
          </a:p>
          <a:p>
            <a:r>
              <a:rPr lang="en-US" dirty="0"/>
              <a:t>Azure AD calculates the risk level during sign-in attempt</a:t>
            </a:r>
          </a:p>
          <a:p>
            <a:r>
              <a:rPr lang="en-US" dirty="0"/>
              <a:t>Use the sign-in risk level as a condition in a conditional access policy</a:t>
            </a:r>
          </a:p>
          <a:p>
            <a:r>
              <a:rPr lang="en-US" dirty="0"/>
              <a:t>Must have </a:t>
            </a:r>
            <a:r>
              <a:rPr lang="en-US" dirty="0">
                <a:hlinkClick r:id="rId3"/>
              </a:rPr>
              <a:t>Azure Active Directory Identity Protection</a:t>
            </a:r>
            <a:r>
              <a:rPr lang="en-US" dirty="0"/>
              <a:t> enabled</a:t>
            </a:r>
          </a:p>
        </p:txBody>
      </p:sp>
      <p:pic>
        <p:nvPicPr>
          <p:cNvPr id="5" name="Picture 4" descr="Screenshot of the Sign-in Risk page. No is highlighted for the Configure option. Four checkboxes are shown: High, Medium, Low, and No Risk.">
            <a:extLst>
              <a:ext uri="{FF2B5EF4-FFF2-40B4-BE49-F238E27FC236}">
                <a16:creationId xmlns:a16="http://schemas.microsoft.com/office/drawing/2014/main" id="{336C24C6-C7F2-45DB-8126-197A379E44BF}"/>
              </a:ext>
            </a:extLst>
          </p:cNvPr>
          <p:cNvPicPr/>
          <p:nvPr/>
        </p:nvPicPr>
        <p:blipFill>
          <a:blip r:embed="rId4"/>
          <a:stretch>
            <a:fillRect/>
          </a:stretch>
        </p:blipFill>
        <p:spPr>
          <a:xfrm>
            <a:off x="7772400" y="1435100"/>
            <a:ext cx="3836988" cy="4178300"/>
          </a:xfrm>
          <a:prstGeom prst="rect">
            <a:avLst/>
          </a:prstGeom>
        </p:spPr>
      </p:pic>
    </p:spTree>
    <p:extLst>
      <p:ext uri="{BB962C8B-B14F-4D97-AF65-F5344CB8AC3E}">
        <p14:creationId xmlns:p14="http://schemas.microsoft.com/office/powerpoint/2010/main" val="165788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Locations Condition</a:t>
            </a:r>
          </a:p>
        </p:txBody>
      </p:sp>
      <p:sp>
        <p:nvSpPr>
          <p:cNvPr id="6" name="Text Placeholder 2">
            <a:extLst>
              <a:ext uri="{FF2B5EF4-FFF2-40B4-BE49-F238E27FC236}">
                <a16:creationId xmlns:a16="http://schemas.microsoft.com/office/drawing/2014/main" id="{8B1A38D8-DE71-4164-966A-9E7D59E8DD66}"/>
              </a:ext>
            </a:extLst>
          </p:cNvPr>
          <p:cNvSpPr>
            <a:spLocks noGrp="1"/>
          </p:cNvSpPr>
          <p:nvPr>
            <p:ph type="body" sz="quarter" idx="10"/>
          </p:nvPr>
        </p:nvSpPr>
        <p:spPr>
          <a:xfrm>
            <a:off x="584200" y="1435497"/>
            <a:ext cx="6515100" cy="4567404"/>
          </a:xfrm>
        </p:spPr>
        <p:txBody>
          <a:bodyPr/>
          <a:lstStyle/>
          <a:p>
            <a:r>
              <a:rPr lang="en-US" dirty="0"/>
              <a:t>Define conditions based on the location of the connection attempt </a:t>
            </a:r>
          </a:p>
          <a:p>
            <a:pPr lvl="0"/>
            <a:r>
              <a:rPr lang="en-US" dirty="0"/>
              <a:t>Require MFA for users accessing a service when they are off the corporate network</a:t>
            </a:r>
          </a:p>
          <a:p>
            <a:pPr lvl="0"/>
            <a:r>
              <a:rPr lang="en-US" dirty="0"/>
              <a:t>Block access for users accessing a service from specific countries or regions</a:t>
            </a:r>
          </a:p>
          <a:p>
            <a:pPr lvl="0"/>
            <a:r>
              <a:rPr lang="en-US" dirty="0"/>
              <a:t>Ensure that access to a non-production Azure environment occurs only from a non-production network</a:t>
            </a:r>
          </a:p>
        </p:txBody>
      </p:sp>
      <p:pic>
        <p:nvPicPr>
          <p:cNvPr id="7" name="Picture 6" descr="Screenshot of the Locations page. Yes is selected for Configure. Include is selected. Three radio buttons are shown: Any location, All trusted locations, and Selected locations.  ">
            <a:extLst>
              <a:ext uri="{FF2B5EF4-FFF2-40B4-BE49-F238E27FC236}">
                <a16:creationId xmlns:a16="http://schemas.microsoft.com/office/drawing/2014/main" id="{E5D2830C-3BA8-4027-AB19-17357602EFD5}"/>
              </a:ext>
            </a:extLst>
          </p:cNvPr>
          <p:cNvPicPr/>
          <p:nvPr/>
        </p:nvPicPr>
        <p:blipFill>
          <a:blip r:embed="rId3"/>
          <a:stretch>
            <a:fillRect/>
          </a:stretch>
        </p:blipFill>
        <p:spPr>
          <a:xfrm>
            <a:off x="7289801" y="1435100"/>
            <a:ext cx="4319588" cy="4000500"/>
          </a:xfrm>
          <a:prstGeom prst="rect">
            <a:avLst/>
          </a:prstGeom>
        </p:spPr>
      </p:pic>
    </p:spTree>
    <p:extLst>
      <p:ext uri="{BB962C8B-B14F-4D97-AF65-F5344CB8AC3E}">
        <p14:creationId xmlns:p14="http://schemas.microsoft.com/office/powerpoint/2010/main" val="3773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6FB6-85E5-483C-9F04-D6DC24400D69}"/>
              </a:ext>
            </a:extLst>
          </p:cNvPr>
          <p:cNvSpPr>
            <a:spLocks noGrp="1"/>
          </p:cNvSpPr>
          <p:nvPr>
            <p:ph type="title"/>
          </p:nvPr>
        </p:nvSpPr>
        <p:spPr/>
        <p:txBody>
          <a:bodyPr/>
          <a:lstStyle/>
          <a:p>
            <a:r>
              <a:rPr lang="en-US" dirty="0">
                <a:hlinkClick r:id="rId3"/>
              </a:rPr>
              <a:t>Lab1</a:t>
            </a:r>
            <a:r>
              <a:rPr lang="en-US" dirty="0"/>
              <a:t>: Conditional Access</a:t>
            </a:r>
          </a:p>
        </p:txBody>
      </p:sp>
      <p:sp>
        <p:nvSpPr>
          <p:cNvPr id="3" name="Text Placeholder 2">
            <a:extLst>
              <a:ext uri="{FF2B5EF4-FFF2-40B4-BE49-F238E27FC236}">
                <a16:creationId xmlns:a16="http://schemas.microsoft.com/office/drawing/2014/main" id="{0B127F8C-A01E-40CE-A5F4-C0BCCC3C6642}"/>
              </a:ext>
            </a:extLst>
          </p:cNvPr>
          <p:cNvSpPr>
            <a:spLocks noGrp="1"/>
          </p:cNvSpPr>
          <p:nvPr>
            <p:ph type="body" sz="quarter" idx="10"/>
          </p:nvPr>
        </p:nvSpPr>
        <p:spPr>
          <a:xfrm>
            <a:off x="584200" y="1435497"/>
            <a:ext cx="11018520" cy="3681008"/>
          </a:xfrm>
        </p:spPr>
        <p:txBody>
          <a:bodyPr/>
          <a:lstStyle/>
          <a:p>
            <a:r>
              <a:rPr lang="en-US" dirty="0"/>
              <a:t>Requirements </a:t>
            </a:r>
          </a:p>
          <a:p>
            <a:pPr lvl="1"/>
            <a:r>
              <a:rPr lang="en-US" sz="2400" dirty="0"/>
              <a:t>Access to an Azure AD Premium edition</a:t>
            </a:r>
          </a:p>
          <a:p>
            <a:pPr lvl="1"/>
            <a:r>
              <a:rPr lang="en-US" sz="2400" dirty="0"/>
              <a:t>A test account called Isabella Simonsen</a:t>
            </a:r>
          </a:p>
          <a:p>
            <a:r>
              <a:rPr lang="en-US" dirty="0"/>
              <a:t>Tasks</a:t>
            </a:r>
          </a:p>
          <a:p>
            <a:pPr lvl="1"/>
            <a:r>
              <a:rPr lang="en-US" sz="2400" dirty="0"/>
              <a:t>Create the required conditional access policy</a:t>
            </a:r>
          </a:p>
          <a:p>
            <a:pPr lvl="1"/>
            <a:r>
              <a:rPr lang="en-US" sz="2400" dirty="0"/>
              <a:t>Evaluate a simulated sign in</a:t>
            </a:r>
          </a:p>
          <a:p>
            <a:pPr lvl="1"/>
            <a:r>
              <a:rPr lang="en-US" sz="2400" dirty="0"/>
              <a:t>Test the conditional access policy</a:t>
            </a:r>
          </a:p>
          <a:p>
            <a:endParaRPr lang="en-US" dirty="0"/>
          </a:p>
        </p:txBody>
      </p:sp>
    </p:spTree>
    <p:extLst>
      <p:ext uri="{BB962C8B-B14F-4D97-AF65-F5344CB8AC3E}">
        <p14:creationId xmlns:p14="http://schemas.microsoft.com/office/powerpoint/2010/main" val="5531406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0918" y="1686877"/>
            <a:ext cx="4358644" cy="2215991"/>
          </a:xfrm>
        </p:spPr>
        <p:txBody>
          <a:bodyPr/>
          <a:lstStyle/>
          <a:p>
            <a:r>
              <a:rPr lang="en-US" dirty="0"/>
              <a:t>AZ-100.5</a:t>
            </a:r>
            <a:br>
              <a:rPr lang="en-US" dirty="0"/>
            </a:br>
            <a:r>
              <a:rPr lang="en-US" dirty="0"/>
              <a:t>Module 01: Managing Azure Active Directory</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0918" y="1686877"/>
            <a:ext cx="4358644" cy="2215991"/>
          </a:xfrm>
        </p:spPr>
        <p:txBody>
          <a:bodyPr/>
          <a:lstStyle/>
          <a:p>
            <a:r>
              <a:rPr lang="en-US" dirty="0"/>
              <a:t>AZ-100.5</a:t>
            </a:r>
            <a:br>
              <a:rPr lang="en-US" dirty="0"/>
            </a:br>
            <a:r>
              <a:rPr lang="en-US" dirty="0"/>
              <a:t>Module 02: Managing Azure AD Objects</a:t>
            </a:r>
          </a:p>
        </p:txBody>
      </p:sp>
    </p:spTree>
    <p:extLst>
      <p:ext uri="{BB962C8B-B14F-4D97-AF65-F5344CB8AC3E}">
        <p14:creationId xmlns:p14="http://schemas.microsoft.com/office/powerpoint/2010/main" val="410344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01: Azure Domains and Tenants</a:t>
            </a:r>
          </a:p>
        </p:txBody>
      </p:sp>
    </p:spTree>
    <p:extLst>
      <p:ext uri="{BB962C8B-B14F-4D97-AF65-F5344CB8AC3E}">
        <p14:creationId xmlns:p14="http://schemas.microsoft.com/office/powerpoint/2010/main" val="25863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Domains</a:t>
            </a:r>
          </a:p>
        </p:txBody>
      </p:sp>
      <p:sp>
        <p:nvSpPr>
          <p:cNvPr id="6" name="Text Placeholder 5"/>
          <p:cNvSpPr>
            <a:spLocks noGrp="1"/>
          </p:cNvSpPr>
          <p:nvPr>
            <p:ph type="body" sz="quarter" idx="10"/>
          </p:nvPr>
        </p:nvSpPr>
        <p:spPr>
          <a:xfrm>
            <a:off x="590868" y="3769892"/>
            <a:ext cx="11018520" cy="2499146"/>
          </a:xfrm>
        </p:spPr>
        <p:txBody>
          <a:bodyPr/>
          <a:lstStyle/>
          <a:p>
            <a:r>
              <a:rPr lang="en-US" dirty="0"/>
              <a:t>An Azure subscription has a domain  - </a:t>
            </a:r>
            <a:r>
              <a:rPr lang="en-US" i="1" dirty="0"/>
              <a:t>domainname.onmicrosoft.com</a:t>
            </a:r>
          </a:p>
          <a:p>
            <a:r>
              <a:rPr lang="en-US" dirty="0"/>
              <a:t>Add any routable </a:t>
            </a:r>
            <a:r>
              <a:rPr lang="en-US" i="1" dirty="0"/>
              <a:t>custom domain name</a:t>
            </a:r>
            <a:r>
              <a:rPr lang="en-US" dirty="0"/>
              <a:t> you control</a:t>
            </a:r>
          </a:p>
          <a:p>
            <a:pPr lvl="0"/>
            <a:r>
              <a:rPr lang="en-US" dirty="0"/>
              <a:t>Only Global administrators can perform domain management tasks</a:t>
            </a:r>
          </a:p>
          <a:p>
            <a:pPr lvl="0"/>
            <a:r>
              <a:rPr lang="en-US" dirty="0"/>
              <a:t>Domain names in Azure AD are globally unique</a:t>
            </a:r>
          </a:p>
          <a:p>
            <a:pPr lvl="0"/>
            <a:r>
              <a:rPr lang="en-US" dirty="0"/>
              <a:t>A custom domain name must be added and verified (next topic)</a:t>
            </a:r>
          </a:p>
        </p:txBody>
      </p:sp>
      <p:pic>
        <p:nvPicPr>
          <p:cNvPr id="4" name="Picture 3" descr="Screenshot of the Create directory page. The Organization Name and Intial Domain name are shown. The Create Directory page has an arrow pointing to the Custom domain name page wheren the Custom domain name is shown. ">
            <a:extLst>
              <a:ext uri="{FF2B5EF4-FFF2-40B4-BE49-F238E27FC236}">
                <a16:creationId xmlns:a16="http://schemas.microsoft.com/office/drawing/2014/main" id="{E845B75D-5F7B-419E-B288-E5995B2F0B6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11000" y="1150428"/>
            <a:ext cx="6455361" cy="2222500"/>
          </a:xfrm>
          <a:prstGeom prst="rect">
            <a:avLst/>
          </a:prstGeom>
          <a:noFill/>
        </p:spPr>
      </p:pic>
    </p:spTree>
    <p:extLst>
      <p:ext uri="{BB962C8B-B14F-4D97-AF65-F5344CB8AC3E}">
        <p14:creationId xmlns:p14="http://schemas.microsoft.com/office/powerpoint/2010/main" val="131609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Verifying Custom Domain Names</a:t>
            </a:r>
          </a:p>
        </p:txBody>
      </p:sp>
      <p:sp>
        <p:nvSpPr>
          <p:cNvPr id="6" name="Text Placeholder 5"/>
          <p:cNvSpPr>
            <a:spLocks noGrp="1"/>
          </p:cNvSpPr>
          <p:nvPr>
            <p:ph type="body" sz="quarter" idx="10"/>
          </p:nvPr>
        </p:nvSpPr>
        <p:spPr>
          <a:xfrm>
            <a:off x="584200" y="1694362"/>
            <a:ext cx="5701025" cy="3705630"/>
          </a:xfrm>
        </p:spPr>
        <p:txBody>
          <a:bodyPr/>
          <a:lstStyle/>
          <a:p>
            <a:pPr marL="346075" indent="-346075">
              <a:buFont typeface="+mj-lt"/>
              <a:buAutoNum type="arabicPeriod"/>
            </a:pPr>
            <a:r>
              <a:rPr lang="en-US" dirty="0"/>
              <a:t>Add the custom domain name (unverified state)</a:t>
            </a:r>
          </a:p>
          <a:p>
            <a:pPr marL="346075" indent="-346075">
              <a:buFont typeface="+mj-lt"/>
              <a:buAutoNum type="arabicPeriod"/>
            </a:pPr>
            <a:r>
              <a:rPr lang="en-US" dirty="0"/>
              <a:t>Add a DNS entry (TXT or MX)</a:t>
            </a:r>
          </a:p>
          <a:p>
            <a:pPr marL="346075" indent="-346075">
              <a:buFont typeface="+mj-lt"/>
              <a:buAutoNum type="arabicPeriod"/>
            </a:pPr>
            <a:r>
              <a:rPr lang="en-US" dirty="0"/>
              <a:t>Verify ownership of the custom domain name by checking for the DNS record in the registered domain</a:t>
            </a:r>
          </a:p>
          <a:p>
            <a:pPr marL="514350" indent="-514350">
              <a:buFont typeface="+mj-lt"/>
              <a:buAutoNum type="arabicPeriod"/>
            </a:pPr>
            <a:endParaRPr lang="en-US" dirty="0"/>
          </a:p>
        </p:txBody>
      </p:sp>
      <p:pic>
        <p:nvPicPr>
          <p:cNvPr id="7" name="Picture 6" descr="Screenshot of the Custom domain name page. The TXT record type is selected. The settings needed to creat the DNS record are shown. ">
            <a:extLst>
              <a:ext uri="{FF2B5EF4-FFF2-40B4-BE49-F238E27FC236}">
                <a16:creationId xmlns:a16="http://schemas.microsoft.com/office/drawing/2014/main" id="{48CAC9FE-E555-4044-ADAD-BB3E31BDF5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12312" y="1435099"/>
            <a:ext cx="5097076" cy="4318929"/>
          </a:xfrm>
          <a:prstGeom prst="rect">
            <a:avLst/>
          </a:prstGeom>
          <a:noFill/>
          <a:ln>
            <a:solidFill>
              <a:schemeClr val="tx1"/>
            </a:solidFill>
          </a:ln>
        </p:spPr>
      </p:pic>
    </p:spTree>
    <p:extLst>
      <p:ext uri="{BB962C8B-B14F-4D97-AF65-F5344CB8AC3E}">
        <p14:creationId xmlns:p14="http://schemas.microsoft.com/office/powerpoint/2010/main" val="286054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Tenants</a:t>
            </a:r>
          </a:p>
        </p:txBody>
      </p:sp>
      <p:sp>
        <p:nvSpPr>
          <p:cNvPr id="6" name="Text Placeholder 5"/>
          <p:cNvSpPr>
            <a:spLocks noGrp="1"/>
          </p:cNvSpPr>
          <p:nvPr>
            <p:ph type="body" sz="quarter" idx="10"/>
          </p:nvPr>
        </p:nvSpPr>
        <p:spPr>
          <a:xfrm>
            <a:off x="584200" y="4075083"/>
            <a:ext cx="9605010" cy="1982081"/>
          </a:xfrm>
        </p:spPr>
        <p:txBody>
          <a:bodyPr/>
          <a:lstStyle/>
          <a:p>
            <a:r>
              <a:rPr lang="en-US" dirty="0"/>
              <a:t>A tenant is a dedicated instance of Azure AD </a:t>
            </a:r>
          </a:p>
          <a:p>
            <a:r>
              <a:rPr lang="en-US" dirty="0"/>
              <a:t>Houses the users in a company and their information </a:t>
            </a:r>
          </a:p>
          <a:p>
            <a:r>
              <a:rPr lang="en-US" dirty="0"/>
              <a:t>Can have multiple tenants, each with a different purpose</a:t>
            </a:r>
          </a:p>
          <a:p>
            <a:r>
              <a:rPr lang="en-US" dirty="0"/>
              <a:t>The steps are straightforward (upcoming video)</a:t>
            </a:r>
          </a:p>
        </p:txBody>
      </p:sp>
      <p:pic>
        <p:nvPicPr>
          <p:cNvPr id="4" name="Picture 3" descr="Flowchart with three elements, left to right: create the AD instance, create an admin for the instance, and have the admin associate a subscription with the instance. ">
            <a:extLst>
              <a:ext uri="{FF2B5EF4-FFF2-40B4-BE49-F238E27FC236}">
                <a16:creationId xmlns:a16="http://schemas.microsoft.com/office/drawing/2014/main" id="{39F3A152-5452-47DE-B3D7-664952EB58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29522" y="1435100"/>
            <a:ext cx="7817005" cy="2211349"/>
          </a:xfrm>
          <a:prstGeom prst="rect">
            <a:avLst/>
          </a:prstGeom>
          <a:noFill/>
        </p:spPr>
      </p:pic>
    </p:spTree>
    <p:extLst>
      <p:ext uri="{BB962C8B-B14F-4D97-AF65-F5344CB8AC3E}">
        <p14:creationId xmlns:p14="http://schemas.microsoft.com/office/powerpoint/2010/main" val="364199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Multiple Tenants</a:t>
            </a:r>
          </a:p>
        </p:txBody>
      </p:sp>
      <p:sp>
        <p:nvSpPr>
          <p:cNvPr id="6" name="Text Placeholder 5"/>
          <p:cNvSpPr>
            <a:spLocks noGrp="1"/>
          </p:cNvSpPr>
          <p:nvPr>
            <p:ph type="body" sz="quarter" idx="10"/>
          </p:nvPr>
        </p:nvSpPr>
        <p:spPr>
          <a:xfrm>
            <a:off x="590868" y="4232277"/>
            <a:ext cx="11018520" cy="1378839"/>
          </a:xfrm>
        </p:spPr>
        <p:txBody>
          <a:bodyPr/>
          <a:lstStyle/>
          <a:p>
            <a:r>
              <a:rPr lang="en-US" dirty="0"/>
              <a:t>Each tenant is a fully independent resource</a:t>
            </a:r>
          </a:p>
          <a:p>
            <a:r>
              <a:rPr lang="en-US" dirty="0"/>
              <a:t>This independence between tenants includes resource independence, administrative independence, and synchronization independence</a:t>
            </a:r>
          </a:p>
        </p:txBody>
      </p:sp>
      <p:pic>
        <p:nvPicPr>
          <p:cNvPr id="5" name="Picture 4" descr="Diagram showing Tenant1, Tenant2, and Azure AD. Tenant1 can not access resources in Tenant2. The Tenant2 Admin can not administer Tenant1. Both tenants are shown accessing Azure AD.">
            <a:extLst>
              <a:ext uri="{FF2B5EF4-FFF2-40B4-BE49-F238E27FC236}">
                <a16:creationId xmlns:a16="http://schemas.microsoft.com/office/drawing/2014/main" id="{B386BAF9-5D84-4A42-A294-1441BAAD23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53508" y="1056414"/>
            <a:ext cx="7833360" cy="3002630"/>
          </a:xfrm>
          <a:prstGeom prst="rect">
            <a:avLst/>
          </a:prstGeom>
          <a:noFill/>
        </p:spPr>
      </p:pic>
    </p:spTree>
    <p:extLst>
      <p:ext uri="{BB962C8B-B14F-4D97-AF65-F5344CB8AC3E}">
        <p14:creationId xmlns:p14="http://schemas.microsoft.com/office/powerpoint/2010/main" val="339286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Managing Domains, Directories, and Tenants</a:t>
            </a:r>
            <a:endParaRPr lang="en-US" dirty="0"/>
          </a:p>
        </p:txBody>
      </p:sp>
      <p:pic>
        <p:nvPicPr>
          <p:cNvPr id="3" name="Picture 2" descr="Diagram as shown in the accompanying video, that shows how Azure AD domains, directories, and tenants are managed.">
            <a:extLst>
              <a:ext uri="{FF2B5EF4-FFF2-40B4-BE49-F238E27FC236}">
                <a16:creationId xmlns:a16="http://schemas.microsoft.com/office/drawing/2014/main" id="{4FFB14B1-AA7D-448A-A3E3-E51C13B4C2ED}"/>
              </a:ext>
            </a:extLst>
          </p:cNvPr>
          <p:cNvPicPr>
            <a:picLocks noChangeAspect="1"/>
          </p:cNvPicPr>
          <p:nvPr/>
        </p:nvPicPr>
        <p:blipFill>
          <a:blip r:embed="rId3"/>
          <a:stretch>
            <a:fillRect/>
          </a:stretch>
        </p:blipFill>
        <p:spPr>
          <a:xfrm>
            <a:off x="6779260" y="2708910"/>
            <a:ext cx="5195027" cy="3867150"/>
          </a:xfrm>
          <a:prstGeom prst="rect">
            <a:avLst/>
          </a:prstGeom>
        </p:spPr>
      </p:pic>
      <p:sp>
        <p:nvSpPr>
          <p:cNvPr id="2" name="Text Placeholder 1">
            <a:extLst>
              <a:ext uri="{FF2B5EF4-FFF2-40B4-BE49-F238E27FC236}">
                <a16:creationId xmlns:a16="http://schemas.microsoft.com/office/drawing/2014/main" id="{8767FD20-32D6-4A58-AE20-7C49F0597495}"/>
              </a:ext>
            </a:extLst>
          </p:cNvPr>
          <p:cNvSpPr>
            <a:spLocks noGrp="1"/>
          </p:cNvSpPr>
          <p:nvPr>
            <p:ph type="body" sz="quarter" idx="10"/>
          </p:nvPr>
        </p:nvSpPr>
        <p:spPr>
          <a:xfrm>
            <a:off x="584200" y="1435497"/>
            <a:ext cx="11018520" cy="1378839"/>
          </a:xfrm>
        </p:spPr>
        <p:txBody>
          <a:bodyPr/>
          <a:lstStyle/>
          <a:p>
            <a:r>
              <a:rPr lang="en-US" dirty="0"/>
              <a:t>An Azure tenant is a dedicated instance of an Azure AD directory</a:t>
            </a:r>
          </a:p>
          <a:p>
            <a:r>
              <a:rPr lang="en-US" dirty="0"/>
              <a:t>An Azure AD tenant directory is created when you sign up for a cloud service, such as Office 365 or Azure</a:t>
            </a:r>
          </a:p>
        </p:txBody>
      </p:sp>
      <p:sp>
        <p:nvSpPr>
          <p:cNvPr id="5" name="Text Placeholder 1">
            <a:extLst>
              <a:ext uri="{FF2B5EF4-FFF2-40B4-BE49-F238E27FC236}">
                <a16:creationId xmlns:a16="http://schemas.microsoft.com/office/drawing/2014/main" id="{8C498EA8-84BC-4F39-A476-49A9DE92E61E}"/>
              </a:ext>
            </a:extLst>
          </p:cNvPr>
          <p:cNvSpPr txBox="1">
            <a:spLocks/>
          </p:cNvSpPr>
          <p:nvPr/>
        </p:nvSpPr>
        <p:spPr>
          <a:xfrm>
            <a:off x="584200" y="3097688"/>
            <a:ext cx="5622290" cy="28684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Each Azure AD directory is:</a:t>
            </a:r>
          </a:p>
          <a:p>
            <a:pPr lvl="1"/>
            <a:r>
              <a:rPr lang="en-US" sz="2400" dirty="0">
                <a:latin typeface="Segoe UI Semilight" panose="020B0402040204020203" pitchFamily="34" charset="0"/>
                <a:cs typeface="Segoe UI Semilight" panose="020B0402040204020203" pitchFamily="34" charset="0"/>
              </a:rPr>
              <a:t>Separate and distinct from other Azure AD directories</a:t>
            </a:r>
          </a:p>
          <a:p>
            <a:pPr lvl="1"/>
            <a:r>
              <a:rPr lang="en-US" sz="2400" dirty="0">
                <a:latin typeface="Segoe UI Semilight" panose="020B0402040204020203" pitchFamily="34" charset="0"/>
                <a:cs typeface="Segoe UI Semilight" panose="020B0402040204020203" pitchFamily="34" charset="0"/>
              </a:rPr>
              <a:t>Designed for exclusive use by tenant organization</a:t>
            </a:r>
          </a:p>
          <a:p>
            <a:pPr lvl="1"/>
            <a:r>
              <a:rPr lang="en-US" sz="2400" dirty="0">
                <a:latin typeface="Segoe UI Semilight" panose="020B0402040204020203" pitchFamily="34" charset="0"/>
                <a:cs typeface="Segoe UI Semilight" panose="020B0402040204020203" pitchFamily="34" charset="0"/>
              </a:rPr>
              <a:t>Customer data and identity information is isolated</a:t>
            </a:r>
          </a:p>
        </p:txBody>
      </p:sp>
    </p:spTree>
    <p:extLst>
      <p:ext uri="{BB962C8B-B14F-4D97-AF65-F5344CB8AC3E}">
        <p14:creationId xmlns:p14="http://schemas.microsoft.com/office/powerpoint/2010/main" val="2057553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Custom Domain Names</a:t>
            </a:r>
          </a:p>
        </p:txBody>
      </p:sp>
      <p:sp>
        <p:nvSpPr>
          <p:cNvPr id="6" name="Text Placeholder 5"/>
          <p:cNvSpPr>
            <a:spLocks noGrp="1"/>
          </p:cNvSpPr>
          <p:nvPr>
            <p:ph type="body" sz="quarter" idx="10"/>
          </p:nvPr>
        </p:nvSpPr>
        <p:spPr>
          <a:xfrm>
            <a:off x="584200" y="1435497"/>
            <a:ext cx="11018520" cy="4739759"/>
          </a:xfrm>
        </p:spPr>
        <p:txBody>
          <a:bodyPr/>
          <a:lstStyle/>
          <a:p>
            <a:r>
              <a:rPr lang="en-US" dirty="0"/>
              <a:t>Before you can add a custom domain name, you must create your domain name with a domain registrar. </a:t>
            </a:r>
          </a:p>
          <a:p>
            <a:r>
              <a:rPr lang="en-US" dirty="0"/>
              <a:t>Adding a custom domain name to your directory</a:t>
            </a:r>
          </a:p>
          <a:p>
            <a:r>
              <a:rPr lang="en-US" dirty="0"/>
              <a:t>Adding a DNS entry for the domain name at the domain name registrar</a:t>
            </a:r>
          </a:p>
          <a:p>
            <a:r>
              <a:rPr lang="en-US" dirty="0"/>
              <a:t>Verifying the custom domain name in Azure AD</a:t>
            </a:r>
          </a:p>
          <a:p>
            <a:endParaRPr lang="en-US" dirty="0"/>
          </a:p>
          <a:p>
            <a:r>
              <a:rPr lang="en-US" dirty="0"/>
              <a:t>Troubleshooting steps: wait for propagation, double check the DNS record information, and ensure the domain name does not exist somewhere else</a:t>
            </a:r>
          </a:p>
        </p:txBody>
      </p:sp>
    </p:spTree>
    <p:extLst>
      <p:ext uri="{BB962C8B-B14F-4D97-AF65-F5344CB8AC3E}">
        <p14:creationId xmlns:p14="http://schemas.microsoft.com/office/powerpoint/2010/main" val="336577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02: Azure Users and Groups</a:t>
            </a:r>
          </a:p>
        </p:txBody>
      </p:sp>
    </p:spTree>
    <p:extLst>
      <p:ext uri="{BB962C8B-B14F-4D97-AF65-F5344CB8AC3E}">
        <p14:creationId xmlns:p14="http://schemas.microsoft.com/office/powerpoint/2010/main" val="342746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Managing Users and Groups</a:t>
            </a:r>
            <a:endParaRPr lang="en-US" dirty="0"/>
          </a:p>
        </p:txBody>
      </p:sp>
      <p:pic>
        <p:nvPicPr>
          <p:cNvPr id="3" name="Picture 2" descr="Screenshot of the Users and groups blade in Azure Active Directory, shown in  the video.">
            <a:extLst>
              <a:ext uri="{FF2B5EF4-FFF2-40B4-BE49-F238E27FC236}">
                <a16:creationId xmlns:a16="http://schemas.microsoft.com/office/drawing/2014/main" id="{B085A9EB-453B-412A-8528-893BC3BC43F7}"/>
              </a:ext>
            </a:extLst>
          </p:cNvPr>
          <p:cNvPicPr>
            <a:picLocks noChangeAspect="1"/>
          </p:cNvPicPr>
          <p:nvPr/>
        </p:nvPicPr>
        <p:blipFill>
          <a:blip r:embed="rId3"/>
          <a:stretch>
            <a:fillRect/>
          </a:stretch>
        </p:blipFill>
        <p:spPr>
          <a:xfrm>
            <a:off x="739947" y="1413970"/>
            <a:ext cx="10201275" cy="4933950"/>
          </a:xfrm>
          <a:prstGeom prst="rect">
            <a:avLst/>
          </a:prstGeom>
          <a:ln w="15875">
            <a:solidFill>
              <a:schemeClr val="tx1"/>
            </a:solidFill>
          </a:ln>
        </p:spPr>
      </p:pic>
    </p:spTree>
    <p:extLst>
      <p:ext uri="{BB962C8B-B14F-4D97-AF65-F5344CB8AC3E}">
        <p14:creationId xmlns:p14="http://schemas.microsoft.com/office/powerpoint/2010/main" val="6320677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br>
              <a:rPr lang="en-US" dirty="0"/>
            </a:br>
            <a:r>
              <a:rPr lang="en-US" dirty="0"/>
              <a:t>Lesson 01: Azure Active Directory Overview</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User Accounts</a:t>
            </a:r>
          </a:p>
        </p:txBody>
      </p:sp>
      <p:sp>
        <p:nvSpPr>
          <p:cNvPr id="6" name="Text Placeholder 5"/>
          <p:cNvSpPr>
            <a:spLocks noGrp="1"/>
          </p:cNvSpPr>
          <p:nvPr>
            <p:ph type="body" sz="quarter" idx="10"/>
          </p:nvPr>
        </p:nvSpPr>
        <p:spPr>
          <a:xfrm>
            <a:off x="584200" y="4373134"/>
            <a:ext cx="11018520" cy="1895904"/>
          </a:xfrm>
        </p:spPr>
        <p:txBody>
          <a:bodyPr/>
          <a:lstStyle/>
          <a:p>
            <a:r>
              <a:rPr lang="en-US" dirty="0"/>
              <a:t>All users must have a user account</a:t>
            </a:r>
          </a:p>
          <a:p>
            <a:r>
              <a:rPr lang="en-US" dirty="0"/>
              <a:t>Contains all the information to authenticate and authorize the user  </a:t>
            </a:r>
          </a:p>
          <a:p>
            <a:pPr lvl="0"/>
            <a:r>
              <a:rPr lang="en-US" dirty="0"/>
              <a:t>Different identity sources: cloud identities, directory-synchronized identities, and guest users. </a:t>
            </a:r>
          </a:p>
        </p:txBody>
      </p:sp>
      <p:pic>
        <p:nvPicPr>
          <p:cNvPr id="7" name="Picture 6" descr="Screenshot of the All Users page. Several users are shown. The User Type and Source information is highlighted. ">
            <a:extLst>
              <a:ext uri="{FF2B5EF4-FFF2-40B4-BE49-F238E27FC236}">
                <a16:creationId xmlns:a16="http://schemas.microsoft.com/office/drawing/2014/main" id="{F21DC0FC-FCD3-4654-8F4B-459F2EB48AB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45519" y="1435099"/>
            <a:ext cx="6787329" cy="2289407"/>
          </a:xfrm>
          <a:prstGeom prst="rect">
            <a:avLst/>
          </a:prstGeom>
          <a:noFill/>
          <a:ln>
            <a:solidFill>
              <a:schemeClr val="tx1"/>
            </a:solidFill>
          </a:ln>
        </p:spPr>
      </p:pic>
    </p:spTree>
    <p:extLst>
      <p:ext uri="{BB962C8B-B14F-4D97-AF65-F5344CB8AC3E}">
        <p14:creationId xmlns:p14="http://schemas.microsoft.com/office/powerpoint/2010/main" val="342999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Adding User Accounts</a:t>
            </a:r>
          </a:p>
        </p:txBody>
      </p:sp>
      <p:sp>
        <p:nvSpPr>
          <p:cNvPr id="6" name="Text Placeholder 5"/>
          <p:cNvSpPr>
            <a:spLocks noGrp="1"/>
          </p:cNvSpPr>
          <p:nvPr>
            <p:ph type="body" sz="quarter" idx="10"/>
          </p:nvPr>
        </p:nvSpPr>
        <p:spPr>
          <a:xfrm>
            <a:off x="584200" y="1435496"/>
            <a:ext cx="5961566" cy="4536627"/>
          </a:xfrm>
        </p:spPr>
        <p:txBody>
          <a:bodyPr/>
          <a:lstStyle/>
          <a:p>
            <a:pPr marL="0" indent="0">
              <a:buNone/>
            </a:pPr>
            <a:r>
              <a:rPr lang="en-US" sz="2200" dirty="0"/>
              <a:t># Create a password object</a:t>
            </a:r>
          </a:p>
          <a:p>
            <a:pPr marL="0" indent="0">
              <a:buNone/>
            </a:pPr>
            <a:r>
              <a:rPr lang="en-US" sz="2200" dirty="0"/>
              <a:t>$PasswordProfile = New-Object -TypeName Microsoft.Open.AzureAD.Model.PasswordProfile</a:t>
            </a:r>
          </a:p>
          <a:p>
            <a:pPr marL="0" indent="0">
              <a:buNone/>
            </a:pPr>
            <a:endParaRPr lang="en-US" sz="2200" dirty="0"/>
          </a:p>
          <a:p>
            <a:pPr marL="0" indent="0">
              <a:buNone/>
            </a:pPr>
            <a:r>
              <a:rPr lang="en-US" sz="2200" dirty="0"/>
              <a:t># Assign the password</a:t>
            </a:r>
          </a:p>
          <a:p>
            <a:pPr marL="0" indent="0">
              <a:buNone/>
            </a:pPr>
            <a:r>
              <a:rPr lang="en-US" sz="2200" dirty="0"/>
              <a:t>$PasswordProfile.Password = "&lt;Password&gt;“</a:t>
            </a:r>
          </a:p>
          <a:p>
            <a:pPr marL="0" indent="0">
              <a:buNone/>
            </a:pPr>
            <a:endParaRPr lang="en-US" sz="2200" dirty="0"/>
          </a:p>
          <a:p>
            <a:pPr marL="0" indent="0">
              <a:buNone/>
            </a:pPr>
            <a:r>
              <a:rPr lang="en-US" sz="2200" dirty="0"/>
              <a:t># Create the new user</a:t>
            </a:r>
          </a:p>
          <a:p>
            <a:pPr marL="0" indent="0">
              <a:buNone/>
            </a:pPr>
            <a:r>
              <a:rPr lang="en-US" sz="2200" dirty="0">
                <a:hlinkClick r:id="rId3"/>
              </a:rPr>
              <a:t>New-AzureADUser</a:t>
            </a:r>
            <a:r>
              <a:rPr lang="en-US" sz="2200" dirty="0"/>
              <a:t> -AccountEnabled $True          -DisplayName "Abby Brown" -PasswordProfile $PasswordProfile -MailNickName "AbbyB"           -UserPrincipalName "AbbyB@contoso.com"</a:t>
            </a:r>
          </a:p>
        </p:txBody>
      </p:sp>
      <p:pic>
        <p:nvPicPr>
          <p:cNvPr id="10" name="Picture 9" descr="Screenshot of the User page in the Azure Portal. The Profile settings are shown: First Name, Last Name, Job Title, and Department. ">
            <a:extLst>
              <a:ext uri="{FF2B5EF4-FFF2-40B4-BE49-F238E27FC236}">
                <a16:creationId xmlns:a16="http://schemas.microsoft.com/office/drawing/2014/main" id="{86C63E41-4A6F-4DB7-AA3A-C50CA4C5E51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76179" y="1435100"/>
            <a:ext cx="4833209" cy="3928637"/>
          </a:xfrm>
          <a:prstGeom prst="rect">
            <a:avLst/>
          </a:prstGeom>
          <a:noFill/>
          <a:ln>
            <a:solidFill>
              <a:schemeClr val="accent1"/>
            </a:solidFill>
          </a:ln>
        </p:spPr>
      </p:pic>
    </p:spTree>
    <p:extLst>
      <p:ext uri="{BB962C8B-B14F-4D97-AF65-F5344CB8AC3E}">
        <p14:creationId xmlns:p14="http://schemas.microsoft.com/office/powerpoint/2010/main" val="62318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Bulk User Accounts (CSV File)</a:t>
            </a:r>
          </a:p>
        </p:txBody>
      </p:sp>
      <p:sp>
        <p:nvSpPr>
          <p:cNvPr id="6" name="Text Placeholder 5"/>
          <p:cNvSpPr>
            <a:spLocks noGrp="1"/>
          </p:cNvSpPr>
          <p:nvPr>
            <p:ph type="body" sz="quarter" idx="10"/>
          </p:nvPr>
        </p:nvSpPr>
        <p:spPr>
          <a:xfrm>
            <a:off x="584200" y="3241995"/>
            <a:ext cx="11018520" cy="2585323"/>
          </a:xfrm>
        </p:spPr>
        <p:txBody>
          <a:bodyPr/>
          <a:lstStyle/>
          <a:p>
            <a:pPr marL="514350" lvl="0" indent="-514350">
              <a:buFont typeface="+mj-lt"/>
              <a:buAutoNum type="arabicPeriod"/>
            </a:pPr>
            <a:r>
              <a:rPr lang="en-US" sz="2400" dirty="0"/>
              <a:t>Use </a:t>
            </a:r>
            <a:r>
              <a:rPr lang="en-US" sz="2400" b="1" dirty="0">
                <a:hlinkClick r:id="rId3"/>
              </a:rPr>
              <a:t>Connect-AzureAD</a:t>
            </a:r>
            <a:r>
              <a:rPr lang="en-US" sz="2400" dirty="0"/>
              <a:t> to create a PowerShell connection to your directory </a:t>
            </a:r>
          </a:p>
          <a:p>
            <a:pPr marL="514350" lvl="0" indent="-514350">
              <a:buFont typeface="+mj-lt"/>
              <a:buAutoNum type="arabicPeriod"/>
            </a:pPr>
            <a:r>
              <a:rPr lang="en-US" sz="2400" dirty="0"/>
              <a:t>Create a new Password Profile for the new users </a:t>
            </a:r>
          </a:p>
          <a:p>
            <a:pPr marL="514350" lvl="0" indent="-514350">
              <a:buFont typeface="+mj-lt"/>
              <a:buAutoNum type="arabicPeriod"/>
            </a:pPr>
            <a:r>
              <a:rPr lang="en-US" sz="2400" dirty="0"/>
              <a:t>Use </a:t>
            </a:r>
            <a:r>
              <a:rPr lang="en-US" sz="2400" b="1" dirty="0">
                <a:hlinkClick r:id="rId4"/>
              </a:rPr>
              <a:t>Import-CSV</a:t>
            </a:r>
            <a:r>
              <a:rPr lang="en-US" sz="2400" dirty="0"/>
              <a:t> to import the csv file</a:t>
            </a:r>
          </a:p>
          <a:p>
            <a:pPr marL="514350" lvl="0" indent="-514350">
              <a:buFont typeface="+mj-lt"/>
              <a:buAutoNum type="arabicPeriod"/>
            </a:pPr>
            <a:r>
              <a:rPr lang="en-US" sz="2400" dirty="0"/>
              <a:t>Loop through the users in the file constructing the user parameters</a:t>
            </a:r>
          </a:p>
          <a:p>
            <a:pPr marL="514350" lvl="0" indent="-514350">
              <a:buFont typeface="+mj-lt"/>
              <a:buAutoNum type="arabicPeriod"/>
            </a:pPr>
            <a:r>
              <a:rPr lang="en-US" sz="2400" dirty="0"/>
              <a:t>Use </a:t>
            </a:r>
            <a:r>
              <a:rPr lang="en-US" sz="2400" b="1" dirty="0">
                <a:hlinkClick r:id="rId5"/>
              </a:rPr>
              <a:t>New-ADUser</a:t>
            </a:r>
            <a:r>
              <a:rPr lang="en-US" sz="2400" dirty="0"/>
              <a:t> to create each user </a:t>
            </a:r>
          </a:p>
          <a:p>
            <a:pPr marL="514350" lvl="0" indent="-514350">
              <a:buFont typeface="+mj-lt"/>
              <a:buAutoNum type="arabicPeriod"/>
            </a:pPr>
            <a:r>
              <a:rPr lang="en-US" sz="2400" dirty="0"/>
              <a:t>Be sure to enable each account </a:t>
            </a:r>
          </a:p>
        </p:txBody>
      </p:sp>
      <p:pic>
        <p:nvPicPr>
          <p:cNvPr id="7" name="Picture 6" descr="A CSV file is shown being processed by New-ADUser and writing to Azure AD.">
            <a:extLst>
              <a:ext uri="{FF2B5EF4-FFF2-40B4-BE49-F238E27FC236}">
                <a16:creationId xmlns:a16="http://schemas.microsoft.com/office/drawing/2014/main" id="{9F149868-873A-4A36-9387-1DB197FA1FE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062975" y="1435100"/>
            <a:ext cx="7203687" cy="1765300"/>
          </a:xfrm>
          <a:prstGeom prst="rect">
            <a:avLst/>
          </a:prstGeom>
          <a:noFill/>
        </p:spPr>
      </p:pic>
      <p:sp>
        <p:nvSpPr>
          <p:cNvPr id="9" name="Rectangle 8">
            <a:extLst>
              <a:ext uri="{FF2B5EF4-FFF2-40B4-BE49-F238E27FC236}">
                <a16:creationId xmlns:a16="http://schemas.microsoft.com/office/drawing/2014/main" id="{B5C983A8-3F4E-4124-8DA6-AD0F1D499A1B}"/>
              </a:ext>
            </a:extLst>
          </p:cNvPr>
          <p:cNvSpPr/>
          <p:nvPr/>
        </p:nvSpPr>
        <p:spPr>
          <a:xfrm>
            <a:off x="434663" y="6068983"/>
            <a:ext cx="6643165" cy="461665"/>
          </a:xfrm>
          <a:prstGeom prst="rect">
            <a:avLst/>
          </a:prstGeom>
        </p:spPr>
        <p:txBody>
          <a:bodyPr wrap="none">
            <a:spAutoFit/>
          </a:bodyPr>
          <a:lstStyle/>
          <a:p>
            <a:r>
              <a:rPr lang="en-US" sz="2400" dirty="0">
                <a:solidFill>
                  <a:srgbClr val="92D050"/>
                </a:solidFill>
                <a:latin typeface="Segoe UI Semilight" panose="020B0402040204020203" pitchFamily="34" charset="0"/>
                <a:ea typeface="Times New Roman" panose="02020603050405020304" pitchFamily="18" charset="0"/>
                <a:cs typeface="Segoe UI Semilight" panose="020B0402040204020203" pitchFamily="34" charset="0"/>
              </a:rPr>
              <a:t>✔️</a:t>
            </a:r>
            <a:r>
              <a:rPr lang="en-US" sz="2400" dirty="0">
                <a:solidFill>
                  <a:srgbClr val="3C3C3C"/>
                </a:solidFill>
                <a:latin typeface="Segoe UI Semilight" panose="020B0402040204020203" pitchFamily="34" charset="0"/>
                <a:ea typeface="Times New Roman" panose="02020603050405020304" pitchFamily="18" charset="0"/>
                <a:cs typeface="Segoe UI Semilight" panose="020B0402040204020203" pitchFamily="34" charset="0"/>
              </a:rPr>
              <a:t> Try the PowerShell script in the reference link</a:t>
            </a:r>
            <a:endParaRPr lang="en-US"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7057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Group Accounts</a:t>
            </a:r>
          </a:p>
        </p:txBody>
      </p:sp>
      <p:sp>
        <p:nvSpPr>
          <p:cNvPr id="6" name="Text Placeholder 5"/>
          <p:cNvSpPr>
            <a:spLocks noGrp="1"/>
          </p:cNvSpPr>
          <p:nvPr>
            <p:ph type="body" sz="quarter" idx="10"/>
          </p:nvPr>
        </p:nvSpPr>
        <p:spPr>
          <a:xfrm>
            <a:off x="590868" y="4424881"/>
            <a:ext cx="11018520" cy="1465016"/>
          </a:xfrm>
        </p:spPr>
        <p:txBody>
          <a:bodyPr/>
          <a:lstStyle/>
          <a:p>
            <a:r>
              <a:rPr lang="en-US" dirty="0"/>
              <a:t>Two types of groups: security and distribution</a:t>
            </a:r>
          </a:p>
          <a:p>
            <a:r>
              <a:rPr lang="en-US" dirty="0"/>
              <a:t>Two ways to add members: assign directly and assign dynamically</a:t>
            </a:r>
          </a:p>
          <a:p>
            <a:r>
              <a:rPr lang="en-US" dirty="0"/>
              <a:t>For PowerShell, </a:t>
            </a:r>
            <a:r>
              <a:rPr lang="en-US" b="1" dirty="0"/>
              <a:t>New-AzureADGroup</a:t>
            </a:r>
            <a:r>
              <a:rPr lang="en-US" dirty="0"/>
              <a:t> </a:t>
            </a:r>
          </a:p>
        </p:txBody>
      </p:sp>
      <p:pic>
        <p:nvPicPr>
          <p:cNvPr id="7" name="Picture 6" descr="Screenshot of the Users and Groups - All Groups page in the Azure Portal. All Groups is highlighted and three groups are shown: Group1, Group2, and Group3. The Group Type for each group is Security and the Membership Type is Assigned. ">
            <a:extLst>
              <a:ext uri="{FF2B5EF4-FFF2-40B4-BE49-F238E27FC236}">
                <a16:creationId xmlns:a16="http://schemas.microsoft.com/office/drawing/2014/main" id="{D066A35A-8A4C-423B-B57F-2D64C3D1D4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53268" y="1435100"/>
            <a:ext cx="6846849" cy="2635095"/>
          </a:xfrm>
          <a:prstGeom prst="rect">
            <a:avLst/>
          </a:prstGeom>
          <a:noFill/>
          <a:ln>
            <a:solidFill>
              <a:schemeClr val="tx1"/>
            </a:solidFill>
          </a:ln>
        </p:spPr>
      </p:pic>
    </p:spTree>
    <p:extLst>
      <p:ext uri="{BB962C8B-B14F-4D97-AF65-F5344CB8AC3E}">
        <p14:creationId xmlns:p14="http://schemas.microsoft.com/office/powerpoint/2010/main" val="290054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03: Azure Roles</a:t>
            </a:r>
          </a:p>
        </p:txBody>
      </p:sp>
    </p:spTree>
    <p:extLst>
      <p:ext uri="{BB962C8B-B14F-4D97-AF65-F5344CB8AC3E}">
        <p14:creationId xmlns:p14="http://schemas.microsoft.com/office/powerpoint/2010/main" val="93336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Role-Based Access Control</a:t>
            </a:r>
          </a:p>
        </p:txBody>
      </p:sp>
      <p:sp>
        <p:nvSpPr>
          <p:cNvPr id="6" name="Text Placeholder 5"/>
          <p:cNvSpPr>
            <a:spLocks noGrp="1"/>
          </p:cNvSpPr>
          <p:nvPr>
            <p:ph type="body" sz="quarter" idx="10"/>
          </p:nvPr>
        </p:nvSpPr>
        <p:spPr>
          <a:xfrm>
            <a:off x="584200" y="4358854"/>
            <a:ext cx="11018520" cy="1982081"/>
          </a:xfrm>
        </p:spPr>
        <p:txBody>
          <a:bodyPr/>
          <a:lstStyle/>
          <a:p>
            <a:pPr marL="514350" indent="-514350">
              <a:buFont typeface="+mj-lt"/>
              <a:buAutoNum type="arabicPeriod"/>
            </a:pPr>
            <a:r>
              <a:rPr lang="en-US" dirty="0"/>
              <a:t>Provide access to administrators based on their assigned tasks</a:t>
            </a:r>
          </a:p>
          <a:p>
            <a:pPr marL="514350" indent="-514350">
              <a:buFont typeface="+mj-lt"/>
              <a:buAutoNum type="arabicPeriod"/>
            </a:pPr>
            <a:r>
              <a:rPr lang="en-US" dirty="0"/>
              <a:t>Define what actions are allowed and/or denied</a:t>
            </a:r>
          </a:p>
          <a:p>
            <a:pPr marL="514350" indent="-514350">
              <a:buFont typeface="+mj-lt"/>
              <a:buAutoNum type="arabicPeriod"/>
            </a:pPr>
            <a:r>
              <a:rPr lang="en-US" dirty="0"/>
              <a:t>Associate the role with a user, group or service principal</a:t>
            </a:r>
          </a:p>
          <a:p>
            <a:pPr marL="514350" indent="-514350">
              <a:buFont typeface="+mj-lt"/>
              <a:buAutoNum type="arabicPeriod"/>
            </a:pPr>
            <a:r>
              <a:rPr lang="en-US" dirty="0"/>
              <a:t>Scope to a subscription, a resource group, or specific resources</a:t>
            </a:r>
          </a:p>
        </p:txBody>
      </p:sp>
      <p:pic>
        <p:nvPicPr>
          <p:cNvPr id="5" name="Picture 4" descr="Flowchart. The Role (Built-in, Custom) textbox is connected to the Security Principal (user, group, service) textbox. The Role and Security Principal textboxes point to the Scope textbox. Under the Scope textbox are three smaller textboxes: Subscription, Resource Group, and Resource. An arrow from Subscription to Resource states that access is inherited. ">
            <a:extLst>
              <a:ext uri="{FF2B5EF4-FFF2-40B4-BE49-F238E27FC236}">
                <a16:creationId xmlns:a16="http://schemas.microsoft.com/office/drawing/2014/main" id="{9C390896-BE31-44BB-84E9-C7E96EF33A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42251" y="1435100"/>
            <a:ext cx="7437368" cy="2478978"/>
          </a:xfrm>
          <a:prstGeom prst="rect">
            <a:avLst/>
          </a:prstGeom>
          <a:noFill/>
        </p:spPr>
      </p:pic>
    </p:spTree>
    <p:extLst>
      <p:ext uri="{BB962C8B-B14F-4D97-AF65-F5344CB8AC3E}">
        <p14:creationId xmlns:p14="http://schemas.microsoft.com/office/powerpoint/2010/main" val="7216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Role Assignment</a:t>
            </a:r>
          </a:p>
        </p:txBody>
      </p:sp>
      <p:sp>
        <p:nvSpPr>
          <p:cNvPr id="3" name="Text Placeholder 2">
            <a:extLst>
              <a:ext uri="{FF2B5EF4-FFF2-40B4-BE49-F238E27FC236}">
                <a16:creationId xmlns:a16="http://schemas.microsoft.com/office/drawing/2014/main" id="{29FA23E7-56CC-4234-A79B-4833FD53B2B0}"/>
              </a:ext>
            </a:extLst>
          </p:cNvPr>
          <p:cNvSpPr>
            <a:spLocks noGrp="1"/>
          </p:cNvSpPr>
          <p:nvPr>
            <p:ph type="body" sz="quarter" idx="10"/>
          </p:nvPr>
        </p:nvSpPr>
        <p:spPr>
          <a:xfrm>
            <a:off x="586390" y="1434370"/>
            <a:ext cx="11018520" cy="6561796"/>
          </a:xfrm>
        </p:spPr>
        <p:txBody>
          <a:bodyPr/>
          <a:lstStyle/>
          <a:p>
            <a:pPr marL="457200" indent="-457200">
              <a:buFont typeface="Arial" panose="020B0604020202020204" pitchFamily="34" charset="0"/>
              <a:buChar char="•"/>
            </a:pPr>
            <a:r>
              <a:rPr lang="en-US" dirty="0"/>
              <a:t>Users</a:t>
            </a:r>
          </a:p>
          <a:p>
            <a:pPr marL="685800" lvl="1" indent="-457200">
              <a:buFont typeface="Arial" panose="020B0604020202020204" pitchFamily="34" charset="0"/>
              <a:buChar char="•"/>
            </a:pPr>
            <a:r>
              <a:rPr lang="en-US" sz="2400" dirty="0"/>
              <a:t>Assigned to organizational users in the AD associated with the subscription</a:t>
            </a:r>
          </a:p>
          <a:p>
            <a:pPr marL="685800" lvl="1" indent="-457200">
              <a:buFont typeface="Arial" panose="020B0604020202020204" pitchFamily="34" charset="0"/>
              <a:buChar char="•"/>
            </a:pPr>
            <a:r>
              <a:rPr lang="en-US" sz="2400" dirty="0"/>
              <a:t>Or, external Microsoft accounts in the same directory</a:t>
            </a:r>
          </a:p>
          <a:p>
            <a:pPr marL="457200" indent="-457200">
              <a:buFont typeface="Arial" panose="020B0604020202020204" pitchFamily="34" charset="0"/>
              <a:buChar char="•"/>
            </a:pPr>
            <a:r>
              <a:rPr lang="en-US" dirty="0"/>
              <a:t>Groups</a:t>
            </a:r>
          </a:p>
          <a:p>
            <a:pPr marL="685800" lvl="1" indent="-457200">
              <a:buFont typeface="Arial" panose="020B0604020202020204" pitchFamily="34" charset="0"/>
              <a:buChar char="•"/>
            </a:pPr>
            <a:r>
              <a:rPr lang="en-US" sz="2400" dirty="0"/>
              <a:t>Assigned to Azure AD security groups</a:t>
            </a:r>
          </a:p>
          <a:p>
            <a:pPr marL="685800" lvl="1" indent="-457200">
              <a:buFont typeface="Arial" panose="020B0604020202020204" pitchFamily="34" charset="0"/>
              <a:buChar char="•"/>
            </a:pPr>
            <a:r>
              <a:rPr lang="en-US" sz="2400" dirty="0"/>
              <a:t>Best practice: manage access through groups, adding roles, and assigning users</a:t>
            </a:r>
          </a:p>
          <a:p>
            <a:pPr marL="457200" indent="-457200">
              <a:buFont typeface="Arial" panose="020B0604020202020204" pitchFamily="34" charset="0"/>
              <a:buChar char="•"/>
            </a:pPr>
            <a:r>
              <a:rPr lang="en-US" dirty="0"/>
              <a:t>Service Principals</a:t>
            </a:r>
          </a:p>
          <a:p>
            <a:pPr marL="685800" lvl="1" indent="-457200">
              <a:buFont typeface="Arial" panose="020B0604020202020204" pitchFamily="34" charset="0"/>
              <a:buChar char="•"/>
            </a:pPr>
            <a:r>
              <a:rPr lang="en-US" sz="2400" dirty="0"/>
              <a:t>Service identities represented as service principals in the directory</a:t>
            </a:r>
          </a:p>
          <a:p>
            <a:pPr marL="685800" lvl="1" indent="-457200">
              <a:buFont typeface="Arial" panose="020B0604020202020204" pitchFamily="34" charset="0"/>
              <a:buChar char="•"/>
            </a:pPr>
            <a:r>
              <a:rPr lang="en-US" sz="2400" dirty="0"/>
              <a:t>Authenticate with Azure AD and securely communicate with one another</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91534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Built-in Roles (Portal)</a:t>
            </a:r>
          </a:p>
        </p:txBody>
      </p:sp>
      <p:pic>
        <p:nvPicPr>
          <p:cNvPr id="6" name="Picture 5" descr="Screenshot of the Add Access Control (IAM) page in the Azure Portal. Two users are shown: Owner and Virtual Machine Contributor. ">
            <a:extLst>
              <a:ext uri="{FF2B5EF4-FFF2-40B4-BE49-F238E27FC236}">
                <a16:creationId xmlns:a16="http://schemas.microsoft.com/office/drawing/2014/main" id="{0C933A9C-38FF-47FE-9104-83EC8D60973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199" y="1435100"/>
            <a:ext cx="10091717" cy="2887518"/>
          </a:xfrm>
          <a:prstGeom prst="rect">
            <a:avLst/>
          </a:prstGeom>
          <a:noFill/>
          <a:ln>
            <a:solidFill>
              <a:schemeClr val="tx1"/>
            </a:solidFill>
          </a:ln>
        </p:spPr>
      </p:pic>
      <p:sp>
        <p:nvSpPr>
          <p:cNvPr id="7" name="Text Placeholder 5">
            <a:extLst>
              <a:ext uri="{FF2B5EF4-FFF2-40B4-BE49-F238E27FC236}">
                <a16:creationId xmlns:a16="http://schemas.microsoft.com/office/drawing/2014/main" id="{72DE4147-5B22-419A-BF51-E562C5482ECF}"/>
              </a:ext>
            </a:extLst>
          </p:cNvPr>
          <p:cNvSpPr>
            <a:spLocks noGrp="1"/>
          </p:cNvSpPr>
          <p:nvPr>
            <p:ph type="body" sz="quarter" idx="10"/>
          </p:nvPr>
        </p:nvSpPr>
        <p:spPr>
          <a:xfrm>
            <a:off x="590868" y="4804022"/>
            <a:ext cx="11018520" cy="1465016"/>
          </a:xfrm>
        </p:spPr>
        <p:txBody>
          <a:bodyPr/>
          <a:lstStyle/>
          <a:p>
            <a:r>
              <a:rPr lang="en-US" dirty="0"/>
              <a:t>Owner can manage everything, including access</a:t>
            </a:r>
          </a:p>
          <a:p>
            <a:r>
              <a:rPr lang="en-US" dirty="0"/>
              <a:t>Contributors can manage everything except access</a:t>
            </a:r>
          </a:p>
          <a:p>
            <a:r>
              <a:rPr lang="en-US" dirty="0"/>
              <a:t>Readers can view everything but can't make changes</a:t>
            </a:r>
          </a:p>
        </p:txBody>
      </p:sp>
    </p:spTree>
    <p:extLst>
      <p:ext uri="{BB962C8B-B14F-4D97-AF65-F5344CB8AC3E}">
        <p14:creationId xmlns:p14="http://schemas.microsoft.com/office/powerpoint/2010/main" val="46779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Role Definitions</a:t>
            </a:r>
          </a:p>
        </p:txBody>
      </p:sp>
      <p:sp>
        <p:nvSpPr>
          <p:cNvPr id="7" name="Text Placeholder 5">
            <a:extLst>
              <a:ext uri="{FF2B5EF4-FFF2-40B4-BE49-F238E27FC236}">
                <a16:creationId xmlns:a16="http://schemas.microsoft.com/office/drawing/2014/main" id="{72DE4147-5B22-419A-BF51-E562C5482ECF}"/>
              </a:ext>
            </a:extLst>
          </p:cNvPr>
          <p:cNvSpPr>
            <a:spLocks noGrp="1"/>
          </p:cNvSpPr>
          <p:nvPr>
            <p:ph type="body" sz="quarter" idx="10"/>
          </p:nvPr>
        </p:nvSpPr>
        <p:spPr>
          <a:xfrm>
            <a:off x="590868" y="3942382"/>
            <a:ext cx="11018520" cy="2523768"/>
          </a:xfrm>
        </p:spPr>
        <p:txBody>
          <a:bodyPr/>
          <a:lstStyle/>
          <a:p>
            <a:pPr marL="0" indent="0">
              <a:buNone/>
            </a:pPr>
            <a:r>
              <a:rPr lang="en-US" sz="2000" dirty="0">
                <a:latin typeface="Consolas" panose="020B0609020204030204" pitchFamily="49" charset="0"/>
              </a:rPr>
              <a:t>Name			: </a:t>
            </a:r>
            <a:r>
              <a:rPr lang="en-US" sz="2000" b="1" dirty="0">
                <a:latin typeface="Consolas" panose="020B0609020204030204" pitchFamily="49" charset="0"/>
              </a:rPr>
              <a:t>Owner</a:t>
            </a:r>
          </a:p>
          <a:p>
            <a:pPr marL="0" indent="0">
              <a:buNone/>
            </a:pPr>
            <a:r>
              <a:rPr lang="en-US" sz="2000" dirty="0">
                <a:latin typeface="Consolas" panose="020B0609020204030204" pitchFamily="49" charset="0"/>
              </a:rPr>
              <a:t>ID			: 8e3af657-a8ff-443c-a75c-2fe8c4bcb65</a:t>
            </a:r>
          </a:p>
          <a:p>
            <a:pPr marL="0" indent="0">
              <a:buNone/>
            </a:pPr>
            <a:r>
              <a:rPr lang="en-US" sz="2000" dirty="0">
                <a:latin typeface="Consolas" panose="020B0609020204030204" pitchFamily="49" charset="0"/>
              </a:rPr>
              <a:t>IsCustom		: False</a:t>
            </a:r>
          </a:p>
          <a:p>
            <a:pPr marL="0" indent="0">
              <a:buNone/>
            </a:pPr>
            <a:r>
              <a:rPr lang="en-US" sz="2000" dirty="0">
                <a:latin typeface="Consolas" panose="020B0609020204030204" pitchFamily="49" charset="0"/>
              </a:rPr>
              <a:t>Description		: Manage everything, including access to resources</a:t>
            </a:r>
          </a:p>
          <a:p>
            <a:pPr marL="0" indent="0">
              <a:buNone/>
            </a:pPr>
            <a:r>
              <a:rPr lang="en-US" sz="2000" dirty="0">
                <a:latin typeface="Consolas" panose="020B0609020204030204" pitchFamily="49" charset="0"/>
              </a:rPr>
              <a:t>Actions		: {*}</a:t>
            </a:r>
          </a:p>
          <a:p>
            <a:pPr marL="0" indent="0">
              <a:buNone/>
            </a:pPr>
            <a:r>
              <a:rPr lang="en-US" sz="2000" dirty="0">
                <a:latin typeface="Consolas" panose="020B0609020204030204" pitchFamily="49" charset="0"/>
              </a:rPr>
              <a:t>NotActions		: {}</a:t>
            </a:r>
          </a:p>
          <a:p>
            <a:pPr marL="0" indent="0">
              <a:buNone/>
            </a:pPr>
            <a:r>
              <a:rPr lang="en-US" sz="2000" dirty="0">
                <a:latin typeface="Consolas" panose="020B0609020204030204" pitchFamily="49" charset="0"/>
              </a:rPr>
              <a:t>AssignableScopes	: {/}</a:t>
            </a:r>
          </a:p>
        </p:txBody>
      </p:sp>
      <p:graphicFrame>
        <p:nvGraphicFramePr>
          <p:cNvPr id="2" name="Table 1">
            <a:extLst>
              <a:ext uri="{FF2B5EF4-FFF2-40B4-BE49-F238E27FC236}">
                <a16:creationId xmlns:a16="http://schemas.microsoft.com/office/drawing/2014/main" id="{1FB77A4E-32C3-4C02-8970-6B36970AEBB1}"/>
              </a:ext>
            </a:extLst>
          </p:cNvPr>
          <p:cNvGraphicFramePr>
            <a:graphicFrameLocks noGrp="1"/>
          </p:cNvGraphicFramePr>
          <p:nvPr>
            <p:extLst/>
          </p:nvPr>
        </p:nvGraphicFramePr>
        <p:xfrm>
          <a:off x="584200" y="1436688"/>
          <a:ext cx="10908650" cy="2186940"/>
        </p:xfrm>
        <a:graphic>
          <a:graphicData uri="http://schemas.openxmlformats.org/drawingml/2006/table">
            <a:tbl>
              <a:tblPr firstRow="1" firstCol="1" bandRow="1">
                <a:tableStyleId>{5C22544A-7EE6-4342-B048-85BDC9FD1C3A}</a:tableStyleId>
              </a:tblPr>
              <a:tblGrid>
                <a:gridCol w="4337279">
                  <a:extLst>
                    <a:ext uri="{9D8B030D-6E8A-4147-A177-3AD203B41FA5}">
                      <a16:colId xmlns:a16="http://schemas.microsoft.com/office/drawing/2014/main" val="235435445"/>
                    </a:ext>
                  </a:extLst>
                </a:gridCol>
                <a:gridCol w="1271949">
                  <a:extLst>
                    <a:ext uri="{9D8B030D-6E8A-4147-A177-3AD203B41FA5}">
                      <a16:colId xmlns:a16="http://schemas.microsoft.com/office/drawing/2014/main" val="3271702961"/>
                    </a:ext>
                  </a:extLst>
                </a:gridCol>
                <a:gridCol w="5299422">
                  <a:extLst>
                    <a:ext uri="{9D8B030D-6E8A-4147-A177-3AD203B41FA5}">
                      <a16:colId xmlns:a16="http://schemas.microsoft.com/office/drawing/2014/main" val="1042998214"/>
                    </a:ext>
                  </a:extLst>
                </a:gridCol>
              </a:tblGrid>
              <a:tr h="277431">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Built-in Role</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Action</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NotActions</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146525569"/>
                  </a:ext>
                </a:extLst>
              </a:tr>
              <a:tr h="277431">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Owner (allow all actions)</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 </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104119979"/>
                  </a:ext>
                </a:extLst>
              </a:tr>
              <a:tr h="1059108">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Contributor (allow all actions except writing or deleting role assignment)</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Microsoft.Authorization/*/Delete,</a:t>
                      </a:r>
                      <a:br>
                        <a:rPr lang="en-US" sz="2000" b="0" dirty="0">
                          <a:effectLst/>
                          <a:latin typeface="Segoe UI Semilight" panose="020B0402040204020203" pitchFamily="34" charset="0"/>
                          <a:cs typeface="Segoe UI Semilight" panose="020B0402040204020203" pitchFamily="34" charset="0"/>
                        </a:rPr>
                      </a:br>
                      <a:r>
                        <a:rPr lang="en-US" sz="2000" b="0" dirty="0">
                          <a:effectLst/>
                          <a:latin typeface="Segoe UI Semilight" panose="020B0402040204020203" pitchFamily="34" charset="0"/>
                          <a:cs typeface="Segoe UI Semilight" panose="020B0402040204020203" pitchFamily="34" charset="0"/>
                        </a:rPr>
                        <a:t>Microsoft.Authorization/*/Write,</a:t>
                      </a:r>
                    </a:p>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Microsoft.Authorization/elevateAccess/Action</a:t>
                      </a:r>
                      <a:br>
                        <a:rPr lang="en-US" sz="2000" b="0" dirty="0">
                          <a:effectLst/>
                          <a:latin typeface="Segoe UI Semilight" panose="020B0402040204020203" pitchFamily="34" charset="0"/>
                          <a:cs typeface="Segoe UI Semilight" panose="020B0402040204020203" pitchFamily="34" charset="0"/>
                        </a:rPr>
                      </a:b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704584623"/>
                  </a:ext>
                </a:extLst>
              </a:tr>
              <a:tr h="278301">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Reader (allow all read actions)</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*/read</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 </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534558099"/>
                  </a:ext>
                </a:extLst>
              </a:tr>
            </a:tbl>
          </a:graphicData>
        </a:graphic>
      </p:graphicFrame>
    </p:spTree>
    <p:extLst>
      <p:ext uri="{BB962C8B-B14F-4D97-AF65-F5344CB8AC3E}">
        <p14:creationId xmlns:p14="http://schemas.microsoft.com/office/powerpoint/2010/main" val="322765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ED093D-2B76-40EF-9363-FC39622BF8D9}"/>
              </a:ext>
            </a:extLst>
          </p:cNvPr>
          <p:cNvSpPr>
            <a:spLocks noGrp="1"/>
          </p:cNvSpPr>
          <p:nvPr>
            <p:ph type="title"/>
          </p:nvPr>
        </p:nvSpPr>
        <p:spPr/>
        <p:txBody>
          <a:bodyPr/>
          <a:lstStyle/>
          <a:p>
            <a:r>
              <a:rPr lang="en-US" dirty="0"/>
              <a:t>Assignable Scopes 	</a:t>
            </a:r>
          </a:p>
        </p:txBody>
      </p:sp>
      <p:sp>
        <p:nvSpPr>
          <p:cNvPr id="5" name="Text Placeholder 4">
            <a:extLst>
              <a:ext uri="{FF2B5EF4-FFF2-40B4-BE49-F238E27FC236}">
                <a16:creationId xmlns:a16="http://schemas.microsoft.com/office/drawing/2014/main" id="{830D308B-84DD-4DA7-83F7-D90B29D0A192}"/>
              </a:ext>
            </a:extLst>
          </p:cNvPr>
          <p:cNvSpPr>
            <a:spLocks noGrp="1"/>
          </p:cNvSpPr>
          <p:nvPr>
            <p:ph type="body" sz="quarter" idx="10"/>
          </p:nvPr>
        </p:nvSpPr>
        <p:spPr>
          <a:xfrm>
            <a:off x="584200" y="1435497"/>
            <a:ext cx="11018520" cy="5072158"/>
          </a:xfrm>
        </p:spPr>
        <p:txBody>
          <a:bodyPr/>
          <a:lstStyle/>
          <a:p>
            <a:pPr marL="0" indent="0">
              <a:buNone/>
            </a:pPr>
            <a:r>
              <a:rPr lang="en-US" b="1" dirty="0"/>
              <a:t>You must properly scope your role</a:t>
            </a:r>
          </a:p>
          <a:p>
            <a:pPr marL="0" indent="0">
              <a:buNone/>
            </a:pPr>
            <a:endParaRPr lang="en-US" b="1" dirty="0"/>
          </a:p>
          <a:p>
            <a:pPr marL="0" indent="0">
              <a:buNone/>
            </a:pPr>
            <a:r>
              <a:rPr lang="en-US" b="1" dirty="0"/>
              <a:t>Example 1 - </a:t>
            </a:r>
            <a:r>
              <a:rPr lang="en-US" dirty="0"/>
              <a:t>Make a role available for assignment in two subscriptions. </a:t>
            </a:r>
          </a:p>
          <a:p>
            <a:pPr marL="228600" lvl="1" indent="0">
              <a:buNone/>
            </a:pPr>
            <a:r>
              <a:rPr lang="en-US" sz="2400" dirty="0"/>
              <a:t>“/subscriptions/c276fc76-9cd4-44c9-99a7-4fd71546436e”, “/subscriptions/e91d47c4-76f3-4271-a796-21b4ecfe3624” </a:t>
            </a:r>
          </a:p>
          <a:p>
            <a:pPr marL="0" indent="0">
              <a:buNone/>
            </a:pPr>
            <a:endParaRPr lang="en-US" dirty="0"/>
          </a:p>
          <a:p>
            <a:pPr marL="0" indent="0">
              <a:buNone/>
            </a:pPr>
            <a:r>
              <a:rPr lang="en-US" b="1" dirty="0"/>
              <a:t>Example 2 - </a:t>
            </a:r>
            <a:r>
              <a:rPr lang="en-US" dirty="0"/>
              <a:t>Make a role available for assignment only in the Network resource group.</a:t>
            </a:r>
          </a:p>
          <a:p>
            <a:pPr marL="228600" lvl="1" indent="0">
              <a:buNone/>
            </a:pPr>
            <a:r>
              <a:rPr lang="en-US" sz="2400" dirty="0"/>
              <a:t>“/subscriptions/c276fc76-9cd4-44c9-99a7-4fd71546436e/resourceGroups/Network” </a:t>
            </a:r>
          </a:p>
          <a:p>
            <a:endParaRPr lang="en-US" dirty="0"/>
          </a:p>
        </p:txBody>
      </p:sp>
    </p:spTree>
    <p:extLst>
      <p:ext uri="{BB962C8B-B14F-4D97-AF65-F5344CB8AC3E}">
        <p14:creationId xmlns:p14="http://schemas.microsoft.com/office/powerpoint/2010/main" val="41476614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a:t>
            </a:r>
          </a:p>
        </p:txBody>
      </p:sp>
      <p:sp>
        <p:nvSpPr>
          <p:cNvPr id="6" name="Text Placeholder 5"/>
          <p:cNvSpPr>
            <a:spLocks noGrp="1"/>
          </p:cNvSpPr>
          <p:nvPr>
            <p:ph type="body" sz="quarter" idx="10"/>
          </p:nvPr>
        </p:nvSpPr>
        <p:spPr>
          <a:xfrm>
            <a:off x="584199" y="3856070"/>
            <a:ext cx="10291781" cy="2412968"/>
          </a:xfrm>
        </p:spPr>
        <p:txBody>
          <a:bodyPr/>
          <a:lstStyle/>
          <a:p>
            <a:r>
              <a:rPr lang="en-US" dirty="0"/>
              <a:t>Microsoft’s multi-tenant cloud-based directory and identity management service</a:t>
            </a:r>
          </a:p>
          <a:p>
            <a:r>
              <a:rPr lang="en-US" dirty="0"/>
              <a:t>Provides SSO access</a:t>
            </a:r>
          </a:p>
          <a:p>
            <a:r>
              <a:rPr lang="en-US" dirty="0"/>
              <a:t>Identity management capabilities and integration</a:t>
            </a:r>
          </a:p>
          <a:p>
            <a:r>
              <a:rPr lang="en-US" dirty="0"/>
              <a:t>Integrates with Windows Server Active Directory</a:t>
            </a:r>
          </a:p>
        </p:txBody>
      </p:sp>
      <p:pic>
        <p:nvPicPr>
          <p:cNvPr id="4" name="Picture 3" descr="Diagram showing the Azure AD Connect Stack. An on-premises organization is connected to the Azure Active Directory, which is connected o the Cloud. Azure Active Directory has a simple connection, self-service connection, and single sign-on. ">
            <a:extLst>
              <a:ext uri="{FF2B5EF4-FFF2-40B4-BE49-F238E27FC236}">
                <a16:creationId xmlns:a16="http://schemas.microsoft.com/office/drawing/2014/main" id="{79901189-437E-4314-B4D6-2D3131E309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09713" y="1435100"/>
            <a:ext cx="6411557" cy="2330076"/>
          </a:xfrm>
          <a:prstGeom prst="rect">
            <a:avLst/>
          </a:prstGeom>
          <a:noFill/>
          <a:ln>
            <a:noFill/>
          </a:ln>
        </p:spPr>
      </p:pic>
    </p:spTree>
    <p:extLst>
      <p:ext uri="{BB962C8B-B14F-4D97-AF65-F5344CB8AC3E}">
        <p14:creationId xmlns:p14="http://schemas.microsoft.com/office/powerpoint/2010/main" val="29918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F10A-7DFE-4748-B70D-B4D647DE2006}"/>
              </a:ext>
            </a:extLst>
          </p:cNvPr>
          <p:cNvSpPr>
            <a:spLocks noGrp="1"/>
          </p:cNvSpPr>
          <p:nvPr>
            <p:ph type="title"/>
          </p:nvPr>
        </p:nvSpPr>
        <p:spPr/>
        <p:txBody>
          <a:bodyPr/>
          <a:lstStyle/>
          <a:p>
            <a:r>
              <a:rPr lang="en-US" dirty="0"/>
              <a:t>Users and Groups (PowerShell and CLI)</a:t>
            </a:r>
          </a:p>
        </p:txBody>
      </p:sp>
      <p:sp>
        <p:nvSpPr>
          <p:cNvPr id="3" name="Text Placeholder 2">
            <a:extLst>
              <a:ext uri="{FF2B5EF4-FFF2-40B4-BE49-F238E27FC236}">
                <a16:creationId xmlns:a16="http://schemas.microsoft.com/office/drawing/2014/main" id="{4590AEEC-5327-4E02-A1F5-4A469DA6E535}"/>
              </a:ext>
            </a:extLst>
          </p:cNvPr>
          <p:cNvSpPr>
            <a:spLocks noGrp="1"/>
          </p:cNvSpPr>
          <p:nvPr>
            <p:ph type="body" sz="quarter" idx="10"/>
          </p:nvPr>
        </p:nvSpPr>
        <p:spPr>
          <a:xfrm>
            <a:off x="584200" y="1435497"/>
            <a:ext cx="11018520" cy="4247317"/>
          </a:xfrm>
        </p:spPr>
        <p:txBody>
          <a:bodyPr/>
          <a:lstStyle/>
          <a:p>
            <a:pPr marL="0" indent="0">
              <a:buNone/>
            </a:pPr>
            <a:r>
              <a:rPr lang="en-US" sz="2000" dirty="0">
                <a:latin typeface="+mn-lt"/>
              </a:rPr>
              <a:t>#Role assignment properties – large numbers of users</a:t>
            </a:r>
          </a:p>
          <a:p>
            <a:pPr marL="0" indent="0">
              <a:buNone/>
            </a:pPr>
            <a:r>
              <a:rPr lang="en-US" sz="2000" dirty="0">
                <a:latin typeface="+mn-lt"/>
              </a:rPr>
              <a:t>$roleName = “Contributor”</a:t>
            </a:r>
          </a:p>
          <a:p>
            <a:pPr marL="0" indent="0">
              <a:buNone/>
            </a:pPr>
            <a:r>
              <a:rPr lang="en-US" sz="2000" dirty="0">
                <a:latin typeface="+mn-lt"/>
              </a:rPr>
              <a:t>$assigneeName = josh@microsoft.com</a:t>
            </a:r>
          </a:p>
          <a:p>
            <a:pPr marL="0" indent="0">
              <a:buNone/>
            </a:pPr>
            <a:r>
              <a:rPr lang="en-US" sz="2000" dirty="0">
                <a:latin typeface="+mn-lt"/>
              </a:rPr>
              <a:t>$resourceGroupName = “contosoblue”</a:t>
            </a:r>
          </a:p>
          <a:p>
            <a:pPr marL="0" indent="0">
              <a:buNone/>
            </a:pPr>
            <a:endParaRPr lang="en-US" sz="2000" dirty="0">
              <a:latin typeface="+mn-lt"/>
            </a:endParaRPr>
          </a:p>
          <a:p>
            <a:pPr marL="0" indent="0">
              <a:buNone/>
            </a:pPr>
            <a:r>
              <a:rPr lang="en-US" sz="2000" dirty="0">
                <a:latin typeface="+mn-lt"/>
              </a:rPr>
              <a:t># PowerShell role assignment</a:t>
            </a:r>
          </a:p>
          <a:p>
            <a:pPr marL="0" indent="0">
              <a:buNone/>
            </a:pPr>
            <a:r>
              <a:rPr lang="en-US" sz="2000" dirty="0">
                <a:latin typeface="+mn-lt"/>
              </a:rPr>
              <a:t>New-AzureRmRoleAssignment -RoleDefinitionName $roleName -SignInName $assigneeName -ResourceGroupName $resourceGroupName</a:t>
            </a:r>
          </a:p>
          <a:p>
            <a:pPr marL="0" indent="0">
              <a:buNone/>
            </a:pPr>
            <a:endParaRPr lang="en-US" sz="2000" dirty="0">
              <a:latin typeface="+mn-lt"/>
            </a:endParaRPr>
          </a:p>
          <a:p>
            <a:pPr marL="0" indent="0">
              <a:buNone/>
            </a:pPr>
            <a:r>
              <a:rPr lang="en-US" sz="2000" dirty="0">
                <a:latin typeface="+mn-lt"/>
              </a:rPr>
              <a:t># CLI role assignment</a:t>
            </a:r>
          </a:p>
          <a:p>
            <a:pPr marL="0" indent="0">
              <a:buNone/>
            </a:pPr>
            <a:r>
              <a:rPr lang="en-US" sz="2000" dirty="0">
                <a:latin typeface="+mn-lt"/>
              </a:rPr>
              <a:t>az role assignment create –role $roleName –assignee $assigneeName –resource-group $resourceGroupName</a:t>
            </a:r>
          </a:p>
        </p:txBody>
      </p:sp>
    </p:spTree>
    <p:extLst>
      <p:ext uri="{BB962C8B-B14F-4D97-AF65-F5344CB8AC3E}">
        <p14:creationId xmlns:p14="http://schemas.microsoft.com/office/powerpoint/2010/main" val="35774764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Role-Based Access Control</a:t>
            </a:r>
          </a:p>
        </p:txBody>
      </p:sp>
      <p:pic>
        <p:nvPicPr>
          <p:cNvPr id="3" name="Picture 2" descr="Graphic as shown in the video, with icons to show different objects and the subscription itself in Azure role-based access control.">
            <a:extLst>
              <a:ext uri="{FF2B5EF4-FFF2-40B4-BE49-F238E27FC236}">
                <a16:creationId xmlns:a16="http://schemas.microsoft.com/office/drawing/2014/main" id="{B0D4621F-75F6-4688-9666-C27A0B7ED19B}"/>
              </a:ext>
            </a:extLst>
          </p:cNvPr>
          <p:cNvPicPr>
            <a:picLocks noChangeAspect="1"/>
          </p:cNvPicPr>
          <p:nvPr/>
        </p:nvPicPr>
        <p:blipFill>
          <a:blip r:embed="rId3"/>
          <a:stretch>
            <a:fillRect/>
          </a:stretch>
        </p:blipFill>
        <p:spPr>
          <a:xfrm>
            <a:off x="2146300" y="1430899"/>
            <a:ext cx="6537259" cy="4850839"/>
          </a:xfrm>
          <a:prstGeom prst="rect">
            <a:avLst/>
          </a:prstGeom>
          <a:ln w="12700">
            <a:solidFill>
              <a:schemeClr val="tx1"/>
            </a:solidFill>
          </a:ln>
        </p:spPr>
      </p:pic>
    </p:spTree>
    <p:extLst>
      <p:ext uri="{BB962C8B-B14F-4D97-AF65-F5344CB8AC3E}">
        <p14:creationId xmlns:p14="http://schemas.microsoft.com/office/powerpoint/2010/main" val="99547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Role-Based Access Control</a:t>
            </a:r>
          </a:p>
        </p:txBody>
      </p:sp>
      <p:pic>
        <p:nvPicPr>
          <p:cNvPr id="3" name="Picture 2" descr="Screenshot of the Access Control properties for a resource group and all the users it contains, as shown in the demonstration.">
            <a:extLst>
              <a:ext uri="{FF2B5EF4-FFF2-40B4-BE49-F238E27FC236}">
                <a16:creationId xmlns:a16="http://schemas.microsoft.com/office/drawing/2014/main" id="{D93FCB7B-248A-4B49-BD93-D2102960F59B}"/>
              </a:ext>
            </a:extLst>
          </p:cNvPr>
          <p:cNvPicPr>
            <a:picLocks noChangeAspect="1"/>
          </p:cNvPicPr>
          <p:nvPr/>
        </p:nvPicPr>
        <p:blipFill>
          <a:blip r:embed="rId3"/>
          <a:stretch>
            <a:fillRect/>
          </a:stretch>
        </p:blipFill>
        <p:spPr>
          <a:xfrm>
            <a:off x="584201" y="1450817"/>
            <a:ext cx="11025188" cy="4973733"/>
          </a:xfrm>
          <a:prstGeom prst="rect">
            <a:avLst/>
          </a:prstGeom>
          <a:ln w="15875">
            <a:solidFill>
              <a:schemeClr val="tx1"/>
            </a:solidFill>
          </a:ln>
        </p:spPr>
      </p:pic>
    </p:spTree>
    <p:extLst>
      <p:ext uri="{BB962C8B-B14F-4D97-AF65-F5344CB8AC3E}">
        <p14:creationId xmlns:p14="http://schemas.microsoft.com/office/powerpoint/2010/main" val="409284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2A:</a:t>
            </a:r>
            <a:r>
              <a:rPr lang="en-US" dirty="0"/>
              <a:t> RBAC</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4493538"/>
          </a:xfrm>
        </p:spPr>
        <p:txBody>
          <a:bodyPr/>
          <a:lstStyle/>
          <a:p>
            <a:r>
              <a:rPr lang="en-US" dirty="0"/>
              <a:t>(Azure Portal) Grant access for a user using RBAC</a:t>
            </a:r>
          </a:p>
          <a:p>
            <a:pPr lvl="1"/>
            <a:r>
              <a:rPr lang="en-US" sz="2400" dirty="0"/>
              <a:t>Create a resource group</a:t>
            </a:r>
          </a:p>
          <a:p>
            <a:pPr lvl="1"/>
            <a:r>
              <a:rPr lang="en-US" sz="2400" dirty="0"/>
              <a:t>Assign a user to a role</a:t>
            </a:r>
          </a:p>
          <a:p>
            <a:pPr lvl="1"/>
            <a:r>
              <a:rPr lang="en-US" sz="2400" dirty="0"/>
              <a:t>Remove the role assignment</a:t>
            </a:r>
          </a:p>
          <a:p>
            <a:pPr lvl="1"/>
            <a:endParaRPr lang="en-US" sz="2400" dirty="0"/>
          </a:p>
          <a:p>
            <a:pPr marL="228600" lvl="1"/>
            <a:r>
              <a:rPr lang="en-US" sz="2800" dirty="0">
                <a:latin typeface="Segoe UI Semilight" panose="020B0402040204020203" pitchFamily="34" charset="0"/>
                <a:cs typeface="Segoe UI Semilight" panose="020B0402040204020203" pitchFamily="34" charset="0"/>
                <a:hlinkClick r:id="rId4"/>
              </a:rPr>
              <a:t>(PowerShell)</a:t>
            </a:r>
            <a:r>
              <a:rPr lang="en-US" sz="2800" dirty="0">
                <a:latin typeface="Segoe UI Semilight" panose="020B0402040204020203" pitchFamily="34" charset="0"/>
                <a:cs typeface="Segoe UI Semilight" panose="020B0402040204020203" pitchFamily="34" charset="0"/>
              </a:rPr>
              <a:t> Grant a user access to view resources in a subscription</a:t>
            </a:r>
          </a:p>
          <a:p>
            <a:pPr marL="428625" lvl="2"/>
            <a:r>
              <a:rPr lang="en-US" sz="2400" dirty="0">
                <a:latin typeface="Segoe UI Semilight" panose="020B0402040204020203" pitchFamily="34" charset="0"/>
                <a:cs typeface="Segoe UI Semilight" panose="020B0402040204020203" pitchFamily="34" charset="0"/>
              </a:rPr>
              <a:t>Create a user</a:t>
            </a:r>
          </a:p>
          <a:p>
            <a:pPr marL="428625" lvl="2"/>
            <a:r>
              <a:rPr lang="en-US" sz="2400" dirty="0">
                <a:latin typeface="Segoe UI Semilight" panose="020B0402040204020203" pitchFamily="34" charset="0"/>
                <a:cs typeface="Segoe UI Semilight" panose="020B0402040204020203" pitchFamily="34" charset="0"/>
              </a:rPr>
              <a:t>Create a resource group</a:t>
            </a:r>
          </a:p>
          <a:p>
            <a:pPr marL="428625" lvl="2"/>
            <a:r>
              <a:rPr lang="en-US" sz="2400" dirty="0">
                <a:latin typeface="Segoe UI Semilight" panose="020B0402040204020203" pitchFamily="34" charset="0"/>
                <a:cs typeface="Segoe UI Semilight" panose="020B0402040204020203" pitchFamily="34" charset="0"/>
              </a:rPr>
              <a:t>List the role assignments: </a:t>
            </a:r>
            <a:r>
              <a:rPr lang="en-US" sz="2400" b="1" dirty="0">
                <a:latin typeface="Segoe UI Semilight" panose="020B0402040204020203" pitchFamily="34" charset="0"/>
                <a:cs typeface="Segoe UI Semilight" panose="020B0402040204020203" pitchFamily="34" charset="0"/>
              </a:rPr>
              <a:t>Get-AzureRMRoleAssignment</a:t>
            </a:r>
          </a:p>
          <a:p>
            <a:pPr marL="428625" lvl="2"/>
            <a:r>
              <a:rPr lang="en-US" sz="2400" dirty="0">
                <a:latin typeface="Segoe UI Semilight" panose="020B0402040204020203" pitchFamily="34" charset="0"/>
                <a:cs typeface="Segoe UI Semilight" panose="020B0402040204020203" pitchFamily="34" charset="0"/>
              </a:rPr>
              <a:t>Remove access: </a:t>
            </a:r>
            <a:r>
              <a:rPr lang="en-US" sz="2400" b="1" dirty="0">
                <a:latin typeface="Segoe UI Semilight" panose="020B0402040204020203" pitchFamily="34" charset="0"/>
                <a:cs typeface="Segoe UI Semilight" panose="020B0402040204020203" pitchFamily="34" charset="0"/>
              </a:rPr>
              <a:t>Remove-AzureRmResourceGroup</a:t>
            </a:r>
          </a:p>
        </p:txBody>
      </p:sp>
    </p:spTree>
    <p:extLst>
      <p:ext uri="{BB962C8B-B14F-4D97-AF65-F5344CB8AC3E}">
        <p14:creationId xmlns:p14="http://schemas.microsoft.com/office/powerpoint/2010/main" val="20613341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04: Managing Devices</a:t>
            </a:r>
          </a:p>
        </p:txBody>
      </p:sp>
    </p:spTree>
    <p:extLst>
      <p:ext uri="{BB962C8B-B14F-4D97-AF65-F5344CB8AC3E}">
        <p14:creationId xmlns:p14="http://schemas.microsoft.com/office/powerpoint/2010/main" val="54529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2BFF46-557B-4FA6-8663-2990B973126A}"/>
              </a:ext>
            </a:extLst>
          </p:cNvPr>
          <p:cNvSpPr>
            <a:spLocks noGrp="1"/>
          </p:cNvSpPr>
          <p:nvPr>
            <p:ph type="title"/>
          </p:nvPr>
        </p:nvSpPr>
        <p:spPr/>
        <p:txBody>
          <a:bodyPr/>
          <a:lstStyle/>
          <a:p>
            <a:r>
              <a:rPr lang="en-US" dirty="0"/>
              <a:t>Device Management</a:t>
            </a:r>
          </a:p>
        </p:txBody>
      </p:sp>
      <p:sp>
        <p:nvSpPr>
          <p:cNvPr id="4" name="Text Placeholder 3">
            <a:extLst>
              <a:ext uri="{FF2B5EF4-FFF2-40B4-BE49-F238E27FC236}">
                <a16:creationId xmlns:a16="http://schemas.microsoft.com/office/drawing/2014/main" id="{F1D077DF-344C-42C8-973A-73B613211D38}"/>
              </a:ext>
            </a:extLst>
          </p:cNvPr>
          <p:cNvSpPr>
            <a:spLocks noGrp="1"/>
          </p:cNvSpPr>
          <p:nvPr>
            <p:ph type="body" sz="quarter" idx="10"/>
          </p:nvPr>
        </p:nvSpPr>
        <p:spPr>
          <a:xfrm>
            <a:off x="584200" y="1435497"/>
            <a:ext cx="6463371" cy="5182957"/>
          </a:xfrm>
        </p:spPr>
        <p:txBody>
          <a:bodyPr/>
          <a:lstStyle/>
          <a:p>
            <a:r>
              <a:rPr lang="en-US" dirty="0"/>
              <a:t>Azure AD enables SSO to devices from anywhere (BYOD) </a:t>
            </a:r>
          </a:p>
          <a:p>
            <a:pPr lvl="0"/>
            <a:r>
              <a:rPr lang="en-US" dirty="0"/>
              <a:t>Option 1: Registering a device</a:t>
            </a:r>
          </a:p>
          <a:p>
            <a:pPr marL="228600" lvl="1" indent="0">
              <a:buNone/>
            </a:pPr>
            <a:r>
              <a:rPr lang="en-US" dirty="0"/>
              <a:t>Enable a registered device to authenticate when the user signs-in</a:t>
            </a:r>
          </a:p>
          <a:p>
            <a:pPr marL="228600" lvl="1" indent="0">
              <a:buNone/>
            </a:pPr>
            <a:r>
              <a:rPr lang="en-US" dirty="0"/>
              <a:t>Disable the device, as needed</a:t>
            </a:r>
          </a:p>
          <a:p>
            <a:pPr lvl="0"/>
            <a:r>
              <a:rPr lang="en-US" dirty="0"/>
              <a:t>Option 2: Joining a device</a:t>
            </a:r>
          </a:p>
          <a:p>
            <a:pPr marL="228600" lvl="1" indent="0">
              <a:buNone/>
            </a:pPr>
            <a:r>
              <a:rPr lang="en-US" dirty="0"/>
              <a:t>Extends a registered device - all the benefits of registration</a:t>
            </a:r>
          </a:p>
          <a:p>
            <a:pPr marL="228600" lvl="1" indent="0">
              <a:buNone/>
            </a:pPr>
            <a:r>
              <a:rPr lang="en-US" dirty="0"/>
              <a:t>Changes the local state of device</a:t>
            </a:r>
          </a:p>
          <a:p>
            <a:pPr marL="228600" lvl="1" indent="0">
              <a:buNone/>
            </a:pPr>
            <a:r>
              <a:rPr lang="en-US" dirty="0"/>
              <a:t>Sign-in using an organizational work or school account instead of a personal account.</a:t>
            </a:r>
          </a:p>
          <a:p>
            <a:endParaRPr lang="en-US" dirty="0"/>
          </a:p>
        </p:txBody>
      </p:sp>
      <p:grpSp>
        <p:nvGrpSpPr>
          <p:cNvPr id="39" name="Group 38" descr="Two handheld devices.">
            <a:extLst>
              <a:ext uri="{FF2B5EF4-FFF2-40B4-BE49-F238E27FC236}">
                <a16:creationId xmlns:a16="http://schemas.microsoft.com/office/drawing/2014/main" id="{69AC8828-E2C4-4C83-8B25-FC9D64B2EBD2}"/>
              </a:ext>
            </a:extLst>
          </p:cNvPr>
          <p:cNvGrpSpPr/>
          <p:nvPr/>
        </p:nvGrpSpPr>
        <p:grpSpPr>
          <a:xfrm>
            <a:off x="8076121" y="2330604"/>
            <a:ext cx="2189018" cy="3564448"/>
            <a:chOff x="8076121" y="2330604"/>
            <a:chExt cx="2189018" cy="3564448"/>
          </a:xfrm>
        </p:grpSpPr>
        <p:grpSp>
          <p:nvGrpSpPr>
            <p:cNvPr id="5" name="Group 4">
              <a:extLst>
                <a:ext uri="{FF2B5EF4-FFF2-40B4-BE49-F238E27FC236}">
                  <a16:creationId xmlns:a16="http://schemas.microsoft.com/office/drawing/2014/main" id="{834FF65D-0A20-430C-A0BA-2DEEC34FE445}"/>
                </a:ext>
              </a:extLst>
            </p:cNvPr>
            <p:cNvGrpSpPr>
              <a:grpSpLocks noChangeAspect="1"/>
            </p:cNvGrpSpPr>
            <p:nvPr/>
          </p:nvGrpSpPr>
          <p:grpSpPr>
            <a:xfrm>
              <a:off x="8076121" y="2330604"/>
              <a:ext cx="2166716" cy="1629021"/>
              <a:chOff x="7825758" y="452366"/>
              <a:chExt cx="2861466" cy="2151362"/>
            </a:xfrm>
          </p:grpSpPr>
          <p:grpSp>
            <p:nvGrpSpPr>
              <p:cNvPr id="6" name="Group 4">
                <a:extLst>
                  <a:ext uri="{FF2B5EF4-FFF2-40B4-BE49-F238E27FC236}">
                    <a16:creationId xmlns:a16="http://schemas.microsoft.com/office/drawing/2014/main" id="{A52426C0-4959-4D37-9B0B-3217F2AC5BF5}"/>
                  </a:ext>
                </a:extLst>
              </p:cNvPr>
              <p:cNvGrpSpPr>
                <a:grpSpLocks noChangeAspect="1"/>
              </p:cNvGrpSpPr>
              <p:nvPr/>
            </p:nvGrpSpPr>
            <p:grpSpPr bwMode="auto">
              <a:xfrm>
                <a:off x="7825758" y="452366"/>
                <a:ext cx="2861466" cy="2151362"/>
                <a:chOff x="4201" y="956"/>
                <a:chExt cx="1495" cy="1124"/>
              </a:xfrm>
            </p:grpSpPr>
            <p:sp>
              <p:nvSpPr>
                <p:cNvPr id="12" name="AutoShape 3">
                  <a:extLst>
                    <a:ext uri="{FF2B5EF4-FFF2-40B4-BE49-F238E27FC236}">
                      <a16:creationId xmlns:a16="http://schemas.microsoft.com/office/drawing/2014/main" id="{6A089772-8027-4F67-AA23-EA5FA36F2632}"/>
                    </a:ext>
                  </a:extLst>
                </p:cNvPr>
                <p:cNvSpPr>
                  <a:spLocks noChangeAspect="1" noChangeArrowheads="1" noTextEdit="1"/>
                </p:cNvSpPr>
                <p:nvPr/>
              </p:nvSpPr>
              <p:spPr bwMode="auto">
                <a:xfrm>
                  <a:off x="4204" y="956"/>
                  <a:ext cx="1492"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BB28A1A1-0A60-447E-9AFC-1FFF364E4F97}"/>
                    </a:ext>
                  </a:extLst>
                </p:cNvPr>
                <p:cNvSpPr>
                  <a:spLocks/>
                </p:cNvSpPr>
                <p:nvPr/>
              </p:nvSpPr>
              <p:spPr bwMode="auto">
                <a:xfrm>
                  <a:off x="4616" y="1464"/>
                  <a:ext cx="165" cy="73"/>
                </a:xfrm>
                <a:custGeom>
                  <a:avLst/>
                  <a:gdLst>
                    <a:gd name="T0" fmla="*/ 12 w 52"/>
                    <a:gd name="T1" fmla="*/ 0 h 23"/>
                    <a:gd name="T2" fmla="*/ 0 w 52"/>
                    <a:gd name="T3" fmla="*/ 12 h 23"/>
                    <a:gd name="T4" fmla="*/ 0 w 52"/>
                    <a:gd name="T5" fmla="*/ 12 h 23"/>
                    <a:gd name="T6" fmla="*/ 12 w 52"/>
                    <a:gd name="T7" fmla="*/ 23 h 23"/>
                    <a:gd name="T8" fmla="*/ 40 w 52"/>
                    <a:gd name="T9" fmla="*/ 23 h 23"/>
                    <a:gd name="T10" fmla="*/ 52 w 52"/>
                    <a:gd name="T11" fmla="*/ 12 h 23"/>
                    <a:gd name="T12" fmla="*/ 52 w 52"/>
                    <a:gd name="T13" fmla="*/ 12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2"/>
                      </a:cubicBezTo>
                      <a:cubicBezTo>
                        <a:pt x="0" y="12"/>
                        <a:pt x="0" y="12"/>
                        <a:pt x="0" y="12"/>
                      </a:cubicBezTo>
                      <a:cubicBezTo>
                        <a:pt x="0" y="18"/>
                        <a:pt x="5" y="23"/>
                        <a:pt x="12" y="23"/>
                      </a:cubicBezTo>
                      <a:cubicBezTo>
                        <a:pt x="40" y="23"/>
                        <a:pt x="40" y="23"/>
                        <a:pt x="40" y="23"/>
                      </a:cubicBezTo>
                      <a:cubicBezTo>
                        <a:pt x="47" y="23"/>
                        <a:pt x="52" y="18"/>
                        <a:pt x="52" y="12"/>
                      </a:cubicBezTo>
                      <a:cubicBezTo>
                        <a:pt x="52" y="12"/>
                        <a:pt x="52" y="12"/>
                        <a:pt x="52" y="12"/>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FD716710-5DE1-4129-B909-E073EBFF8563}"/>
                    </a:ext>
                  </a:extLst>
                </p:cNvPr>
                <p:cNvSpPr>
                  <a:spLocks/>
                </p:cNvSpPr>
                <p:nvPr/>
              </p:nvSpPr>
              <p:spPr bwMode="auto">
                <a:xfrm>
                  <a:off x="4616" y="1575"/>
                  <a:ext cx="165" cy="73"/>
                </a:xfrm>
                <a:custGeom>
                  <a:avLst/>
                  <a:gdLst>
                    <a:gd name="T0" fmla="*/ 12 w 52"/>
                    <a:gd name="T1" fmla="*/ 0 h 23"/>
                    <a:gd name="T2" fmla="*/ 0 w 52"/>
                    <a:gd name="T3" fmla="*/ 11 h 23"/>
                    <a:gd name="T4" fmla="*/ 0 w 52"/>
                    <a:gd name="T5" fmla="*/ 11 h 23"/>
                    <a:gd name="T6" fmla="*/ 12 w 52"/>
                    <a:gd name="T7" fmla="*/ 23 h 23"/>
                    <a:gd name="T8" fmla="*/ 40 w 52"/>
                    <a:gd name="T9" fmla="*/ 23 h 23"/>
                    <a:gd name="T10" fmla="*/ 52 w 52"/>
                    <a:gd name="T11" fmla="*/ 11 h 23"/>
                    <a:gd name="T12" fmla="*/ 52 w 52"/>
                    <a:gd name="T13" fmla="*/ 11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1"/>
                      </a:cubicBezTo>
                      <a:cubicBezTo>
                        <a:pt x="0" y="11"/>
                        <a:pt x="0" y="11"/>
                        <a:pt x="0" y="11"/>
                      </a:cubicBezTo>
                      <a:cubicBezTo>
                        <a:pt x="0" y="17"/>
                        <a:pt x="5" y="23"/>
                        <a:pt x="12" y="23"/>
                      </a:cubicBezTo>
                      <a:cubicBezTo>
                        <a:pt x="40" y="23"/>
                        <a:pt x="40" y="23"/>
                        <a:pt x="40" y="23"/>
                      </a:cubicBezTo>
                      <a:cubicBezTo>
                        <a:pt x="47" y="23"/>
                        <a:pt x="52" y="17"/>
                        <a:pt x="52" y="11"/>
                      </a:cubicBezTo>
                      <a:cubicBezTo>
                        <a:pt x="52" y="11"/>
                        <a:pt x="52" y="11"/>
                        <a:pt x="52" y="11"/>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a:extLst>
                    <a:ext uri="{FF2B5EF4-FFF2-40B4-BE49-F238E27FC236}">
                      <a16:creationId xmlns:a16="http://schemas.microsoft.com/office/drawing/2014/main" id="{E7CFD1B9-8D7E-4A0C-866D-79B855C9628F}"/>
                    </a:ext>
                  </a:extLst>
                </p:cNvPr>
                <p:cNvSpPr>
                  <a:spLocks/>
                </p:cNvSpPr>
                <p:nvPr/>
              </p:nvSpPr>
              <p:spPr bwMode="auto">
                <a:xfrm>
                  <a:off x="4201" y="1442"/>
                  <a:ext cx="440" cy="584"/>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
                  <a:extLst>
                    <a:ext uri="{FF2B5EF4-FFF2-40B4-BE49-F238E27FC236}">
                      <a16:creationId xmlns:a16="http://schemas.microsoft.com/office/drawing/2014/main" id="{DCFB5E1A-F195-40C3-A80A-F585F96D063C}"/>
                    </a:ext>
                  </a:extLst>
                </p:cNvPr>
                <p:cNvSpPr>
                  <a:spLocks/>
                </p:cNvSpPr>
                <p:nvPr/>
              </p:nvSpPr>
              <p:spPr bwMode="auto">
                <a:xfrm>
                  <a:off x="4366" y="959"/>
                  <a:ext cx="1302" cy="8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a:extLst>
                    <a:ext uri="{FF2B5EF4-FFF2-40B4-BE49-F238E27FC236}">
                      <a16:creationId xmlns:a16="http://schemas.microsoft.com/office/drawing/2014/main" id="{BE25A197-A955-4D6C-9E46-DA4731A231F0}"/>
                    </a:ext>
                  </a:extLst>
                </p:cNvPr>
                <p:cNvSpPr>
                  <a:spLocks/>
                </p:cNvSpPr>
                <p:nvPr/>
              </p:nvSpPr>
              <p:spPr bwMode="auto">
                <a:xfrm>
                  <a:off x="4463" y="1060"/>
                  <a:ext cx="1102" cy="61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1">
                  <a:extLst>
                    <a:ext uri="{FF2B5EF4-FFF2-40B4-BE49-F238E27FC236}">
                      <a16:creationId xmlns:a16="http://schemas.microsoft.com/office/drawing/2014/main" id="{CEEA971D-0814-4BA5-9C75-23332D2650CD}"/>
                    </a:ext>
                  </a:extLst>
                </p:cNvPr>
                <p:cNvSpPr>
                  <a:spLocks/>
                </p:cNvSpPr>
                <p:nvPr/>
              </p:nvSpPr>
              <p:spPr bwMode="auto">
                <a:xfrm>
                  <a:off x="4296" y="1356"/>
                  <a:ext cx="152" cy="16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62">
                  <a:extLst>
                    <a:ext uri="{FF2B5EF4-FFF2-40B4-BE49-F238E27FC236}">
                      <a16:creationId xmlns:a16="http://schemas.microsoft.com/office/drawing/2014/main" id="{50BBE978-73DE-490F-9D9B-BEB40AA9188C}"/>
                    </a:ext>
                  </a:extLst>
                </p:cNvPr>
                <p:cNvSpPr>
                  <a:spLocks/>
                </p:cNvSpPr>
                <p:nvPr/>
              </p:nvSpPr>
              <p:spPr bwMode="auto">
                <a:xfrm>
                  <a:off x="4296" y="1432"/>
                  <a:ext cx="92" cy="23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4">
                  <a:extLst>
                    <a:ext uri="{FF2B5EF4-FFF2-40B4-BE49-F238E27FC236}">
                      <a16:creationId xmlns:a16="http://schemas.microsoft.com/office/drawing/2014/main" id="{475EA7E6-760E-482E-86A6-47AF08197716}"/>
                    </a:ext>
                  </a:extLst>
                </p:cNvPr>
                <p:cNvSpPr>
                  <a:spLocks/>
                </p:cNvSpPr>
                <p:nvPr/>
              </p:nvSpPr>
              <p:spPr bwMode="auto">
                <a:xfrm>
                  <a:off x="4356" y="1591"/>
                  <a:ext cx="152" cy="4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65">
                  <a:extLst>
                    <a:ext uri="{FF2B5EF4-FFF2-40B4-BE49-F238E27FC236}">
                      <a16:creationId xmlns:a16="http://schemas.microsoft.com/office/drawing/2014/main" id="{5CD35CE7-930B-4891-A391-E1872826AEBD}"/>
                    </a:ext>
                  </a:extLst>
                </p:cNvPr>
                <p:cNvSpPr>
                  <a:spLocks/>
                </p:cNvSpPr>
                <p:nvPr/>
              </p:nvSpPr>
              <p:spPr bwMode="auto">
                <a:xfrm>
                  <a:off x="4508" y="1772"/>
                  <a:ext cx="127" cy="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16">
                <a:extLst>
                  <a:ext uri="{FF2B5EF4-FFF2-40B4-BE49-F238E27FC236}">
                    <a16:creationId xmlns:a16="http://schemas.microsoft.com/office/drawing/2014/main" id="{7858BFD4-BDBB-46DC-9FD9-69B2B8B4435E}"/>
                  </a:ext>
                </a:extLst>
              </p:cNvPr>
              <p:cNvGrpSpPr>
                <a:grpSpLocks noChangeAspect="1"/>
              </p:cNvGrpSpPr>
              <p:nvPr/>
            </p:nvGrpSpPr>
            <p:grpSpPr bwMode="auto">
              <a:xfrm rot="19983730">
                <a:off x="9542569" y="942126"/>
                <a:ext cx="790479" cy="1288323"/>
                <a:chOff x="5592" y="2506"/>
                <a:chExt cx="651" cy="1061"/>
              </a:xfrm>
            </p:grpSpPr>
            <p:sp>
              <p:nvSpPr>
                <p:cNvPr id="8" name="AutoShape 15">
                  <a:extLst>
                    <a:ext uri="{FF2B5EF4-FFF2-40B4-BE49-F238E27FC236}">
                      <a16:creationId xmlns:a16="http://schemas.microsoft.com/office/drawing/2014/main" id="{4417C923-642C-4E76-BE70-B11284D3DA81}"/>
                    </a:ext>
                  </a:extLst>
                </p:cNvPr>
                <p:cNvSpPr>
                  <a:spLocks noChangeAspect="1" noChangeArrowheads="1" noTextEdit="1"/>
                </p:cNvSpPr>
                <p:nvPr/>
              </p:nvSpPr>
              <p:spPr bwMode="auto">
                <a:xfrm>
                  <a:off x="5645" y="2524"/>
                  <a:ext cx="59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Oval 17">
                  <a:extLst>
                    <a:ext uri="{FF2B5EF4-FFF2-40B4-BE49-F238E27FC236}">
                      <a16:creationId xmlns:a16="http://schemas.microsoft.com/office/drawing/2014/main" id="{8939704B-B472-4DEB-A61A-4F69EE1F915C}"/>
                    </a:ext>
                  </a:extLst>
                </p:cNvPr>
                <p:cNvSpPr>
                  <a:spLocks noChangeArrowheads="1"/>
                </p:cNvSpPr>
                <p:nvPr/>
              </p:nvSpPr>
              <p:spPr bwMode="auto">
                <a:xfrm>
                  <a:off x="5684" y="2579"/>
                  <a:ext cx="212" cy="211"/>
                </a:xfrm>
                <a:prstGeom prst="ellipse">
                  <a:avLst/>
                </a:prstGeom>
                <a:noFill/>
                <a:ln w="1905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 name="Oval 18">
                  <a:extLst>
                    <a:ext uri="{FF2B5EF4-FFF2-40B4-BE49-F238E27FC236}">
                      <a16:creationId xmlns:a16="http://schemas.microsoft.com/office/drawing/2014/main" id="{392B5C19-53D5-4B4F-84EC-E7AD9B957B9E}"/>
                    </a:ext>
                  </a:extLst>
                </p:cNvPr>
                <p:cNvSpPr>
                  <a:spLocks noChangeArrowheads="1"/>
                </p:cNvSpPr>
                <p:nvPr/>
              </p:nvSpPr>
              <p:spPr bwMode="auto">
                <a:xfrm>
                  <a:off x="5611" y="2506"/>
                  <a:ext cx="360" cy="358"/>
                </a:xfrm>
                <a:prstGeom prst="ellipse">
                  <a:avLst/>
                </a:prstGeom>
                <a:noFill/>
                <a:ln w="1905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9">
                  <a:extLst>
                    <a:ext uri="{FF2B5EF4-FFF2-40B4-BE49-F238E27FC236}">
                      <a16:creationId xmlns:a16="http://schemas.microsoft.com/office/drawing/2014/main" id="{CF92F5C7-F812-4C65-9969-B6F59F9105BD}"/>
                    </a:ext>
                  </a:extLst>
                </p:cNvPr>
                <p:cNvSpPr>
                  <a:spLocks/>
                </p:cNvSpPr>
                <p:nvPr/>
              </p:nvSpPr>
              <p:spPr bwMode="auto">
                <a:xfrm>
                  <a:off x="5592" y="2632"/>
                  <a:ext cx="598" cy="908"/>
                </a:xfrm>
                <a:custGeom>
                  <a:avLst/>
                  <a:gdLst>
                    <a:gd name="T0" fmla="*/ 336 w 336"/>
                    <a:gd name="T1" fmla="*/ 357 h 512"/>
                    <a:gd name="T2" fmla="*/ 336 w 336"/>
                    <a:gd name="T3" fmla="*/ 344 h 512"/>
                    <a:gd name="T4" fmla="*/ 336 w 336"/>
                    <a:gd name="T5" fmla="*/ 344 h 512"/>
                    <a:gd name="T6" fmla="*/ 336 w 336"/>
                    <a:gd name="T7" fmla="*/ 290 h 512"/>
                    <a:gd name="T8" fmla="*/ 336 w 336"/>
                    <a:gd name="T9" fmla="*/ 221 h 512"/>
                    <a:gd name="T10" fmla="*/ 336 w 336"/>
                    <a:gd name="T11" fmla="*/ 220 h 512"/>
                    <a:gd name="T12" fmla="*/ 304 w 336"/>
                    <a:gd name="T13" fmla="*/ 188 h 512"/>
                    <a:gd name="T14" fmla="*/ 271 w 336"/>
                    <a:gd name="T15" fmla="*/ 220 h 512"/>
                    <a:gd name="T16" fmla="*/ 271 w 336"/>
                    <a:gd name="T17" fmla="*/ 204 h 512"/>
                    <a:gd name="T18" fmla="*/ 239 w 336"/>
                    <a:gd name="T19" fmla="*/ 172 h 512"/>
                    <a:gd name="T20" fmla="*/ 207 w 336"/>
                    <a:gd name="T21" fmla="*/ 204 h 512"/>
                    <a:gd name="T22" fmla="*/ 207 w 336"/>
                    <a:gd name="T23" fmla="*/ 187 h 512"/>
                    <a:gd name="T24" fmla="*/ 175 w 336"/>
                    <a:gd name="T25" fmla="*/ 155 h 512"/>
                    <a:gd name="T26" fmla="*/ 143 w 336"/>
                    <a:gd name="T27" fmla="*/ 187 h 512"/>
                    <a:gd name="T28" fmla="*/ 143 w 336"/>
                    <a:gd name="T29" fmla="*/ 32 h 512"/>
                    <a:gd name="T30" fmla="*/ 111 w 336"/>
                    <a:gd name="T31" fmla="*/ 0 h 512"/>
                    <a:gd name="T32" fmla="*/ 79 w 336"/>
                    <a:gd name="T33" fmla="*/ 32 h 512"/>
                    <a:gd name="T34" fmla="*/ 79 w 336"/>
                    <a:gd name="T35" fmla="*/ 221 h 512"/>
                    <a:gd name="T36" fmla="*/ 79 w 336"/>
                    <a:gd name="T37" fmla="*/ 311 h 512"/>
                    <a:gd name="T38" fmla="*/ 65 w 336"/>
                    <a:gd name="T39" fmla="*/ 329 h 512"/>
                    <a:gd name="T40" fmla="*/ 65 w 336"/>
                    <a:gd name="T41" fmla="*/ 250 h 512"/>
                    <a:gd name="T42" fmla="*/ 33 w 336"/>
                    <a:gd name="T43" fmla="*/ 217 h 512"/>
                    <a:gd name="T44" fmla="*/ 0 w 336"/>
                    <a:gd name="T45" fmla="*/ 217 h 512"/>
                    <a:gd name="T46" fmla="*/ 0 w 336"/>
                    <a:gd name="T47" fmla="*/ 250 h 512"/>
                    <a:gd name="T48" fmla="*/ 0 w 336"/>
                    <a:gd name="T49" fmla="*/ 344 h 512"/>
                    <a:gd name="T50" fmla="*/ 0 w 336"/>
                    <a:gd name="T51" fmla="*/ 344 h 512"/>
                    <a:gd name="T52" fmla="*/ 0 w 336"/>
                    <a:gd name="T53" fmla="*/ 344 h 512"/>
                    <a:gd name="T54" fmla="*/ 168 w 336"/>
                    <a:gd name="T55" fmla="*/ 512 h 512"/>
                    <a:gd name="T56" fmla="*/ 335 w 336"/>
                    <a:gd name="T57" fmla="*/ 362 h 512"/>
                    <a:gd name="T58" fmla="*/ 336 w 336"/>
                    <a:gd name="T59" fmla="*/ 362 h 512"/>
                    <a:gd name="T60" fmla="*/ 336 w 336"/>
                    <a:gd name="T61" fmla="*/ 3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6" h="512">
                      <a:moveTo>
                        <a:pt x="336" y="357"/>
                      </a:moveTo>
                      <a:cubicBezTo>
                        <a:pt x="336" y="353"/>
                        <a:pt x="336" y="348"/>
                        <a:pt x="336" y="344"/>
                      </a:cubicBezTo>
                      <a:cubicBezTo>
                        <a:pt x="336" y="344"/>
                        <a:pt x="336" y="344"/>
                        <a:pt x="336" y="344"/>
                      </a:cubicBezTo>
                      <a:cubicBezTo>
                        <a:pt x="336" y="290"/>
                        <a:pt x="336" y="290"/>
                        <a:pt x="336" y="290"/>
                      </a:cubicBezTo>
                      <a:cubicBezTo>
                        <a:pt x="336" y="221"/>
                        <a:pt x="336" y="221"/>
                        <a:pt x="336" y="221"/>
                      </a:cubicBezTo>
                      <a:cubicBezTo>
                        <a:pt x="336" y="220"/>
                        <a:pt x="336" y="220"/>
                        <a:pt x="336" y="220"/>
                      </a:cubicBezTo>
                      <a:cubicBezTo>
                        <a:pt x="336" y="202"/>
                        <a:pt x="321" y="188"/>
                        <a:pt x="304" y="188"/>
                      </a:cubicBezTo>
                      <a:cubicBezTo>
                        <a:pt x="286" y="188"/>
                        <a:pt x="271" y="202"/>
                        <a:pt x="271" y="220"/>
                      </a:cubicBezTo>
                      <a:cubicBezTo>
                        <a:pt x="271" y="204"/>
                        <a:pt x="271" y="204"/>
                        <a:pt x="271" y="204"/>
                      </a:cubicBezTo>
                      <a:cubicBezTo>
                        <a:pt x="271" y="186"/>
                        <a:pt x="257" y="172"/>
                        <a:pt x="239" y="172"/>
                      </a:cubicBezTo>
                      <a:cubicBezTo>
                        <a:pt x="222" y="172"/>
                        <a:pt x="207" y="186"/>
                        <a:pt x="207" y="204"/>
                      </a:cubicBezTo>
                      <a:cubicBezTo>
                        <a:pt x="207" y="187"/>
                        <a:pt x="207" y="187"/>
                        <a:pt x="207" y="187"/>
                      </a:cubicBezTo>
                      <a:cubicBezTo>
                        <a:pt x="207" y="169"/>
                        <a:pt x="193" y="155"/>
                        <a:pt x="175" y="155"/>
                      </a:cubicBezTo>
                      <a:cubicBezTo>
                        <a:pt x="157" y="155"/>
                        <a:pt x="143" y="169"/>
                        <a:pt x="143" y="187"/>
                      </a:cubicBezTo>
                      <a:cubicBezTo>
                        <a:pt x="143" y="32"/>
                        <a:pt x="143" y="32"/>
                        <a:pt x="143" y="32"/>
                      </a:cubicBezTo>
                      <a:cubicBezTo>
                        <a:pt x="143" y="14"/>
                        <a:pt x="128" y="0"/>
                        <a:pt x="111" y="0"/>
                      </a:cubicBezTo>
                      <a:cubicBezTo>
                        <a:pt x="93" y="0"/>
                        <a:pt x="79" y="14"/>
                        <a:pt x="79" y="32"/>
                      </a:cubicBezTo>
                      <a:cubicBezTo>
                        <a:pt x="79" y="221"/>
                        <a:pt x="79" y="221"/>
                        <a:pt x="79" y="221"/>
                      </a:cubicBezTo>
                      <a:cubicBezTo>
                        <a:pt x="79" y="311"/>
                        <a:pt x="79" y="311"/>
                        <a:pt x="79" y="311"/>
                      </a:cubicBezTo>
                      <a:cubicBezTo>
                        <a:pt x="79" y="318"/>
                        <a:pt x="75" y="329"/>
                        <a:pt x="65" y="329"/>
                      </a:cubicBezTo>
                      <a:cubicBezTo>
                        <a:pt x="65" y="250"/>
                        <a:pt x="65" y="250"/>
                        <a:pt x="65" y="250"/>
                      </a:cubicBezTo>
                      <a:cubicBezTo>
                        <a:pt x="65" y="232"/>
                        <a:pt x="50" y="217"/>
                        <a:pt x="33" y="217"/>
                      </a:cubicBezTo>
                      <a:cubicBezTo>
                        <a:pt x="0" y="217"/>
                        <a:pt x="0" y="217"/>
                        <a:pt x="0" y="217"/>
                      </a:cubicBezTo>
                      <a:cubicBezTo>
                        <a:pt x="0" y="250"/>
                        <a:pt x="0" y="250"/>
                        <a:pt x="0" y="250"/>
                      </a:cubicBezTo>
                      <a:cubicBezTo>
                        <a:pt x="0" y="344"/>
                        <a:pt x="0" y="344"/>
                        <a:pt x="0" y="344"/>
                      </a:cubicBezTo>
                      <a:cubicBezTo>
                        <a:pt x="0" y="344"/>
                        <a:pt x="0" y="344"/>
                        <a:pt x="0" y="344"/>
                      </a:cubicBezTo>
                      <a:cubicBezTo>
                        <a:pt x="0" y="344"/>
                        <a:pt x="0" y="344"/>
                        <a:pt x="0" y="344"/>
                      </a:cubicBezTo>
                      <a:cubicBezTo>
                        <a:pt x="0" y="437"/>
                        <a:pt x="75" y="512"/>
                        <a:pt x="168" y="512"/>
                      </a:cubicBezTo>
                      <a:cubicBezTo>
                        <a:pt x="255" y="512"/>
                        <a:pt x="326" y="447"/>
                        <a:pt x="335" y="362"/>
                      </a:cubicBezTo>
                      <a:cubicBezTo>
                        <a:pt x="336" y="362"/>
                        <a:pt x="336" y="362"/>
                        <a:pt x="336" y="362"/>
                      </a:cubicBezTo>
                      <a:lnTo>
                        <a:pt x="336" y="35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 name="Group 21">
              <a:extLst>
                <a:ext uri="{FF2B5EF4-FFF2-40B4-BE49-F238E27FC236}">
                  <a16:creationId xmlns:a16="http://schemas.microsoft.com/office/drawing/2014/main" id="{52B60C6E-632F-4F7E-9E33-AD6E4257F284}"/>
                </a:ext>
              </a:extLst>
            </p:cNvPr>
            <p:cNvGrpSpPr>
              <a:grpSpLocks noChangeAspect="1"/>
            </p:cNvGrpSpPr>
            <p:nvPr/>
          </p:nvGrpSpPr>
          <p:grpSpPr>
            <a:xfrm>
              <a:off x="8098423" y="4266031"/>
              <a:ext cx="2166716" cy="1629021"/>
              <a:chOff x="7825758" y="452366"/>
              <a:chExt cx="2861466" cy="2151362"/>
            </a:xfrm>
          </p:grpSpPr>
          <p:grpSp>
            <p:nvGrpSpPr>
              <p:cNvPr id="23" name="Group 4">
                <a:extLst>
                  <a:ext uri="{FF2B5EF4-FFF2-40B4-BE49-F238E27FC236}">
                    <a16:creationId xmlns:a16="http://schemas.microsoft.com/office/drawing/2014/main" id="{63F100E0-DFC0-4AAD-91B5-B88458E2FF93}"/>
                  </a:ext>
                </a:extLst>
              </p:cNvPr>
              <p:cNvGrpSpPr>
                <a:grpSpLocks noChangeAspect="1"/>
              </p:cNvGrpSpPr>
              <p:nvPr/>
            </p:nvGrpSpPr>
            <p:grpSpPr bwMode="auto">
              <a:xfrm>
                <a:off x="7825758" y="452366"/>
                <a:ext cx="2861466" cy="2151362"/>
                <a:chOff x="4201" y="956"/>
                <a:chExt cx="1495" cy="1124"/>
              </a:xfrm>
            </p:grpSpPr>
            <p:sp>
              <p:nvSpPr>
                <p:cNvPr id="29" name="AutoShape 3">
                  <a:extLst>
                    <a:ext uri="{FF2B5EF4-FFF2-40B4-BE49-F238E27FC236}">
                      <a16:creationId xmlns:a16="http://schemas.microsoft.com/office/drawing/2014/main" id="{6E635DEE-4346-48F9-8A8B-129E4D89A85A}"/>
                    </a:ext>
                  </a:extLst>
                </p:cNvPr>
                <p:cNvSpPr>
                  <a:spLocks noChangeAspect="1" noChangeArrowheads="1" noTextEdit="1"/>
                </p:cNvSpPr>
                <p:nvPr/>
              </p:nvSpPr>
              <p:spPr bwMode="auto">
                <a:xfrm>
                  <a:off x="4204" y="956"/>
                  <a:ext cx="1492"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5">
                  <a:extLst>
                    <a:ext uri="{FF2B5EF4-FFF2-40B4-BE49-F238E27FC236}">
                      <a16:creationId xmlns:a16="http://schemas.microsoft.com/office/drawing/2014/main" id="{79AB9A63-2870-4502-97E6-5F0C66550E6D}"/>
                    </a:ext>
                  </a:extLst>
                </p:cNvPr>
                <p:cNvSpPr>
                  <a:spLocks/>
                </p:cNvSpPr>
                <p:nvPr/>
              </p:nvSpPr>
              <p:spPr bwMode="auto">
                <a:xfrm>
                  <a:off x="4616" y="1464"/>
                  <a:ext cx="165" cy="73"/>
                </a:xfrm>
                <a:custGeom>
                  <a:avLst/>
                  <a:gdLst>
                    <a:gd name="T0" fmla="*/ 12 w 52"/>
                    <a:gd name="T1" fmla="*/ 0 h 23"/>
                    <a:gd name="T2" fmla="*/ 0 w 52"/>
                    <a:gd name="T3" fmla="*/ 12 h 23"/>
                    <a:gd name="T4" fmla="*/ 0 w 52"/>
                    <a:gd name="T5" fmla="*/ 12 h 23"/>
                    <a:gd name="T6" fmla="*/ 12 w 52"/>
                    <a:gd name="T7" fmla="*/ 23 h 23"/>
                    <a:gd name="T8" fmla="*/ 40 w 52"/>
                    <a:gd name="T9" fmla="*/ 23 h 23"/>
                    <a:gd name="T10" fmla="*/ 52 w 52"/>
                    <a:gd name="T11" fmla="*/ 12 h 23"/>
                    <a:gd name="T12" fmla="*/ 52 w 52"/>
                    <a:gd name="T13" fmla="*/ 12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2"/>
                      </a:cubicBezTo>
                      <a:cubicBezTo>
                        <a:pt x="0" y="12"/>
                        <a:pt x="0" y="12"/>
                        <a:pt x="0" y="12"/>
                      </a:cubicBezTo>
                      <a:cubicBezTo>
                        <a:pt x="0" y="18"/>
                        <a:pt x="5" y="23"/>
                        <a:pt x="12" y="23"/>
                      </a:cubicBezTo>
                      <a:cubicBezTo>
                        <a:pt x="40" y="23"/>
                        <a:pt x="40" y="23"/>
                        <a:pt x="40" y="23"/>
                      </a:cubicBezTo>
                      <a:cubicBezTo>
                        <a:pt x="47" y="23"/>
                        <a:pt x="52" y="18"/>
                        <a:pt x="52" y="12"/>
                      </a:cubicBezTo>
                      <a:cubicBezTo>
                        <a:pt x="52" y="12"/>
                        <a:pt x="52" y="12"/>
                        <a:pt x="52" y="12"/>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6">
                  <a:extLst>
                    <a:ext uri="{FF2B5EF4-FFF2-40B4-BE49-F238E27FC236}">
                      <a16:creationId xmlns:a16="http://schemas.microsoft.com/office/drawing/2014/main" id="{5CDCC2E6-2CFE-4EBD-83DE-B7EDE0022F85}"/>
                    </a:ext>
                  </a:extLst>
                </p:cNvPr>
                <p:cNvSpPr>
                  <a:spLocks/>
                </p:cNvSpPr>
                <p:nvPr/>
              </p:nvSpPr>
              <p:spPr bwMode="auto">
                <a:xfrm>
                  <a:off x="4616" y="1575"/>
                  <a:ext cx="165" cy="73"/>
                </a:xfrm>
                <a:custGeom>
                  <a:avLst/>
                  <a:gdLst>
                    <a:gd name="T0" fmla="*/ 12 w 52"/>
                    <a:gd name="T1" fmla="*/ 0 h 23"/>
                    <a:gd name="T2" fmla="*/ 0 w 52"/>
                    <a:gd name="T3" fmla="*/ 11 h 23"/>
                    <a:gd name="T4" fmla="*/ 0 w 52"/>
                    <a:gd name="T5" fmla="*/ 11 h 23"/>
                    <a:gd name="T6" fmla="*/ 12 w 52"/>
                    <a:gd name="T7" fmla="*/ 23 h 23"/>
                    <a:gd name="T8" fmla="*/ 40 w 52"/>
                    <a:gd name="T9" fmla="*/ 23 h 23"/>
                    <a:gd name="T10" fmla="*/ 52 w 52"/>
                    <a:gd name="T11" fmla="*/ 11 h 23"/>
                    <a:gd name="T12" fmla="*/ 52 w 52"/>
                    <a:gd name="T13" fmla="*/ 11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1"/>
                      </a:cubicBezTo>
                      <a:cubicBezTo>
                        <a:pt x="0" y="11"/>
                        <a:pt x="0" y="11"/>
                        <a:pt x="0" y="11"/>
                      </a:cubicBezTo>
                      <a:cubicBezTo>
                        <a:pt x="0" y="17"/>
                        <a:pt x="5" y="23"/>
                        <a:pt x="12" y="23"/>
                      </a:cubicBezTo>
                      <a:cubicBezTo>
                        <a:pt x="40" y="23"/>
                        <a:pt x="40" y="23"/>
                        <a:pt x="40" y="23"/>
                      </a:cubicBezTo>
                      <a:cubicBezTo>
                        <a:pt x="47" y="23"/>
                        <a:pt x="52" y="17"/>
                        <a:pt x="52" y="11"/>
                      </a:cubicBezTo>
                      <a:cubicBezTo>
                        <a:pt x="52" y="11"/>
                        <a:pt x="52" y="11"/>
                        <a:pt x="52" y="11"/>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
                  <a:extLst>
                    <a:ext uri="{FF2B5EF4-FFF2-40B4-BE49-F238E27FC236}">
                      <a16:creationId xmlns:a16="http://schemas.microsoft.com/office/drawing/2014/main" id="{F2D36308-8367-43C5-8829-0F6E8CF1CF9C}"/>
                    </a:ext>
                  </a:extLst>
                </p:cNvPr>
                <p:cNvSpPr>
                  <a:spLocks/>
                </p:cNvSpPr>
                <p:nvPr/>
              </p:nvSpPr>
              <p:spPr bwMode="auto">
                <a:xfrm>
                  <a:off x="4201" y="1442"/>
                  <a:ext cx="440" cy="584"/>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8">
                  <a:extLst>
                    <a:ext uri="{FF2B5EF4-FFF2-40B4-BE49-F238E27FC236}">
                      <a16:creationId xmlns:a16="http://schemas.microsoft.com/office/drawing/2014/main" id="{635C3214-D2BB-42C0-B64E-CE2AD7F3D326}"/>
                    </a:ext>
                  </a:extLst>
                </p:cNvPr>
                <p:cNvSpPr>
                  <a:spLocks/>
                </p:cNvSpPr>
                <p:nvPr/>
              </p:nvSpPr>
              <p:spPr bwMode="auto">
                <a:xfrm>
                  <a:off x="4366" y="959"/>
                  <a:ext cx="1302" cy="8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a:extLst>
                    <a:ext uri="{FF2B5EF4-FFF2-40B4-BE49-F238E27FC236}">
                      <a16:creationId xmlns:a16="http://schemas.microsoft.com/office/drawing/2014/main" id="{27103598-63EA-431E-B078-C707C4016A8C}"/>
                    </a:ext>
                  </a:extLst>
                </p:cNvPr>
                <p:cNvSpPr>
                  <a:spLocks/>
                </p:cNvSpPr>
                <p:nvPr/>
              </p:nvSpPr>
              <p:spPr bwMode="auto">
                <a:xfrm>
                  <a:off x="4463" y="1060"/>
                  <a:ext cx="1102" cy="61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61">
                  <a:extLst>
                    <a:ext uri="{FF2B5EF4-FFF2-40B4-BE49-F238E27FC236}">
                      <a16:creationId xmlns:a16="http://schemas.microsoft.com/office/drawing/2014/main" id="{8379A00E-8E5C-4F8B-B5D7-A8180326C722}"/>
                    </a:ext>
                  </a:extLst>
                </p:cNvPr>
                <p:cNvSpPr>
                  <a:spLocks/>
                </p:cNvSpPr>
                <p:nvPr/>
              </p:nvSpPr>
              <p:spPr bwMode="auto">
                <a:xfrm>
                  <a:off x="4296" y="1356"/>
                  <a:ext cx="152" cy="16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62">
                  <a:extLst>
                    <a:ext uri="{FF2B5EF4-FFF2-40B4-BE49-F238E27FC236}">
                      <a16:creationId xmlns:a16="http://schemas.microsoft.com/office/drawing/2014/main" id="{A52A28B0-BF3D-43E9-B6F1-D2315FCE22E8}"/>
                    </a:ext>
                  </a:extLst>
                </p:cNvPr>
                <p:cNvSpPr>
                  <a:spLocks/>
                </p:cNvSpPr>
                <p:nvPr/>
              </p:nvSpPr>
              <p:spPr bwMode="auto">
                <a:xfrm>
                  <a:off x="4296" y="1432"/>
                  <a:ext cx="92" cy="23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64">
                  <a:extLst>
                    <a:ext uri="{FF2B5EF4-FFF2-40B4-BE49-F238E27FC236}">
                      <a16:creationId xmlns:a16="http://schemas.microsoft.com/office/drawing/2014/main" id="{3B4E2B65-7E01-49B1-B94B-BA04E039C7EB}"/>
                    </a:ext>
                  </a:extLst>
                </p:cNvPr>
                <p:cNvSpPr>
                  <a:spLocks/>
                </p:cNvSpPr>
                <p:nvPr/>
              </p:nvSpPr>
              <p:spPr bwMode="auto">
                <a:xfrm>
                  <a:off x="4356" y="1591"/>
                  <a:ext cx="152" cy="4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65">
                  <a:extLst>
                    <a:ext uri="{FF2B5EF4-FFF2-40B4-BE49-F238E27FC236}">
                      <a16:creationId xmlns:a16="http://schemas.microsoft.com/office/drawing/2014/main" id="{8D6DC983-84C1-4D79-A00D-9C2F6F82A1B9}"/>
                    </a:ext>
                  </a:extLst>
                </p:cNvPr>
                <p:cNvSpPr>
                  <a:spLocks/>
                </p:cNvSpPr>
                <p:nvPr/>
              </p:nvSpPr>
              <p:spPr bwMode="auto">
                <a:xfrm>
                  <a:off x="4508" y="1772"/>
                  <a:ext cx="127" cy="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16">
                <a:extLst>
                  <a:ext uri="{FF2B5EF4-FFF2-40B4-BE49-F238E27FC236}">
                    <a16:creationId xmlns:a16="http://schemas.microsoft.com/office/drawing/2014/main" id="{2CA3292B-EDBE-4C25-98D2-484689025BFF}"/>
                  </a:ext>
                </a:extLst>
              </p:cNvPr>
              <p:cNvGrpSpPr>
                <a:grpSpLocks noChangeAspect="1"/>
              </p:cNvGrpSpPr>
              <p:nvPr/>
            </p:nvGrpSpPr>
            <p:grpSpPr bwMode="auto">
              <a:xfrm rot="19983730">
                <a:off x="9542569" y="942126"/>
                <a:ext cx="790479" cy="1288323"/>
                <a:chOff x="5592" y="2506"/>
                <a:chExt cx="651" cy="1061"/>
              </a:xfrm>
            </p:grpSpPr>
            <p:sp>
              <p:nvSpPr>
                <p:cNvPr id="25" name="AutoShape 15">
                  <a:extLst>
                    <a:ext uri="{FF2B5EF4-FFF2-40B4-BE49-F238E27FC236}">
                      <a16:creationId xmlns:a16="http://schemas.microsoft.com/office/drawing/2014/main" id="{79AFDA86-D74A-47F0-94DC-F8907DD8D7CA}"/>
                    </a:ext>
                  </a:extLst>
                </p:cNvPr>
                <p:cNvSpPr>
                  <a:spLocks noChangeAspect="1" noChangeArrowheads="1" noTextEdit="1"/>
                </p:cNvSpPr>
                <p:nvPr/>
              </p:nvSpPr>
              <p:spPr bwMode="auto">
                <a:xfrm>
                  <a:off x="5645" y="2524"/>
                  <a:ext cx="59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17">
                  <a:extLst>
                    <a:ext uri="{FF2B5EF4-FFF2-40B4-BE49-F238E27FC236}">
                      <a16:creationId xmlns:a16="http://schemas.microsoft.com/office/drawing/2014/main" id="{F6A0AAA2-6063-444A-8A03-16F499462526}"/>
                    </a:ext>
                  </a:extLst>
                </p:cNvPr>
                <p:cNvSpPr>
                  <a:spLocks noChangeArrowheads="1"/>
                </p:cNvSpPr>
                <p:nvPr/>
              </p:nvSpPr>
              <p:spPr bwMode="auto">
                <a:xfrm>
                  <a:off x="5684" y="2579"/>
                  <a:ext cx="212" cy="211"/>
                </a:xfrm>
                <a:prstGeom prst="ellipse">
                  <a:avLst/>
                </a:prstGeom>
                <a:noFill/>
                <a:ln w="1905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7" name="Oval 18">
                  <a:extLst>
                    <a:ext uri="{FF2B5EF4-FFF2-40B4-BE49-F238E27FC236}">
                      <a16:creationId xmlns:a16="http://schemas.microsoft.com/office/drawing/2014/main" id="{6F6E62AD-02A6-4B03-998B-35AB5920C94E}"/>
                    </a:ext>
                  </a:extLst>
                </p:cNvPr>
                <p:cNvSpPr>
                  <a:spLocks noChangeArrowheads="1"/>
                </p:cNvSpPr>
                <p:nvPr/>
              </p:nvSpPr>
              <p:spPr bwMode="auto">
                <a:xfrm>
                  <a:off x="5611" y="2506"/>
                  <a:ext cx="360" cy="358"/>
                </a:xfrm>
                <a:prstGeom prst="ellipse">
                  <a:avLst/>
                </a:prstGeom>
                <a:noFill/>
                <a:ln w="1905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9">
                  <a:extLst>
                    <a:ext uri="{FF2B5EF4-FFF2-40B4-BE49-F238E27FC236}">
                      <a16:creationId xmlns:a16="http://schemas.microsoft.com/office/drawing/2014/main" id="{D552E944-468B-49D0-995E-1480BFC20DFE}"/>
                    </a:ext>
                  </a:extLst>
                </p:cNvPr>
                <p:cNvSpPr>
                  <a:spLocks/>
                </p:cNvSpPr>
                <p:nvPr/>
              </p:nvSpPr>
              <p:spPr bwMode="auto">
                <a:xfrm>
                  <a:off x="5592" y="2632"/>
                  <a:ext cx="598" cy="908"/>
                </a:xfrm>
                <a:custGeom>
                  <a:avLst/>
                  <a:gdLst>
                    <a:gd name="T0" fmla="*/ 336 w 336"/>
                    <a:gd name="T1" fmla="*/ 357 h 512"/>
                    <a:gd name="T2" fmla="*/ 336 w 336"/>
                    <a:gd name="T3" fmla="*/ 344 h 512"/>
                    <a:gd name="T4" fmla="*/ 336 w 336"/>
                    <a:gd name="T5" fmla="*/ 344 h 512"/>
                    <a:gd name="T6" fmla="*/ 336 w 336"/>
                    <a:gd name="T7" fmla="*/ 290 h 512"/>
                    <a:gd name="T8" fmla="*/ 336 w 336"/>
                    <a:gd name="T9" fmla="*/ 221 h 512"/>
                    <a:gd name="T10" fmla="*/ 336 w 336"/>
                    <a:gd name="T11" fmla="*/ 220 h 512"/>
                    <a:gd name="T12" fmla="*/ 304 w 336"/>
                    <a:gd name="T13" fmla="*/ 188 h 512"/>
                    <a:gd name="T14" fmla="*/ 271 w 336"/>
                    <a:gd name="T15" fmla="*/ 220 h 512"/>
                    <a:gd name="T16" fmla="*/ 271 w 336"/>
                    <a:gd name="T17" fmla="*/ 204 h 512"/>
                    <a:gd name="T18" fmla="*/ 239 w 336"/>
                    <a:gd name="T19" fmla="*/ 172 h 512"/>
                    <a:gd name="T20" fmla="*/ 207 w 336"/>
                    <a:gd name="T21" fmla="*/ 204 h 512"/>
                    <a:gd name="T22" fmla="*/ 207 w 336"/>
                    <a:gd name="T23" fmla="*/ 187 h 512"/>
                    <a:gd name="T24" fmla="*/ 175 w 336"/>
                    <a:gd name="T25" fmla="*/ 155 h 512"/>
                    <a:gd name="T26" fmla="*/ 143 w 336"/>
                    <a:gd name="T27" fmla="*/ 187 h 512"/>
                    <a:gd name="T28" fmla="*/ 143 w 336"/>
                    <a:gd name="T29" fmla="*/ 32 h 512"/>
                    <a:gd name="T30" fmla="*/ 111 w 336"/>
                    <a:gd name="T31" fmla="*/ 0 h 512"/>
                    <a:gd name="T32" fmla="*/ 79 w 336"/>
                    <a:gd name="T33" fmla="*/ 32 h 512"/>
                    <a:gd name="T34" fmla="*/ 79 w 336"/>
                    <a:gd name="T35" fmla="*/ 221 h 512"/>
                    <a:gd name="T36" fmla="*/ 79 w 336"/>
                    <a:gd name="T37" fmla="*/ 311 h 512"/>
                    <a:gd name="T38" fmla="*/ 65 w 336"/>
                    <a:gd name="T39" fmla="*/ 329 h 512"/>
                    <a:gd name="T40" fmla="*/ 65 w 336"/>
                    <a:gd name="T41" fmla="*/ 250 h 512"/>
                    <a:gd name="T42" fmla="*/ 33 w 336"/>
                    <a:gd name="T43" fmla="*/ 217 h 512"/>
                    <a:gd name="T44" fmla="*/ 0 w 336"/>
                    <a:gd name="T45" fmla="*/ 217 h 512"/>
                    <a:gd name="T46" fmla="*/ 0 w 336"/>
                    <a:gd name="T47" fmla="*/ 250 h 512"/>
                    <a:gd name="T48" fmla="*/ 0 w 336"/>
                    <a:gd name="T49" fmla="*/ 344 h 512"/>
                    <a:gd name="T50" fmla="*/ 0 w 336"/>
                    <a:gd name="T51" fmla="*/ 344 h 512"/>
                    <a:gd name="T52" fmla="*/ 0 w 336"/>
                    <a:gd name="T53" fmla="*/ 344 h 512"/>
                    <a:gd name="T54" fmla="*/ 168 w 336"/>
                    <a:gd name="T55" fmla="*/ 512 h 512"/>
                    <a:gd name="T56" fmla="*/ 335 w 336"/>
                    <a:gd name="T57" fmla="*/ 362 h 512"/>
                    <a:gd name="T58" fmla="*/ 336 w 336"/>
                    <a:gd name="T59" fmla="*/ 362 h 512"/>
                    <a:gd name="T60" fmla="*/ 336 w 336"/>
                    <a:gd name="T61" fmla="*/ 3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6" h="512">
                      <a:moveTo>
                        <a:pt x="336" y="357"/>
                      </a:moveTo>
                      <a:cubicBezTo>
                        <a:pt x="336" y="353"/>
                        <a:pt x="336" y="348"/>
                        <a:pt x="336" y="344"/>
                      </a:cubicBezTo>
                      <a:cubicBezTo>
                        <a:pt x="336" y="344"/>
                        <a:pt x="336" y="344"/>
                        <a:pt x="336" y="344"/>
                      </a:cubicBezTo>
                      <a:cubicBezTo>
                        <a:pt x="336" y="290"/>
                        <a:pt x="336" y="290"/>
                        <a:pt x="336" y="290"/>
                      </a:cubicBezTo>
                      <a:cubicBezTo>
                        <a:pt x="336" y="221"/>
                        <a:pt x="336" y="221"/>
                        <a:pt x="336" y="221"/>
                      </a:cubicBezTo>
                      <a:cubicBezTo>
                        <a:pt x="336" y="220"/>
                        <a:pt x="336" y="220"/>
                        <a:pt x="336" y="220"/>
                      </a:cubicBezTo>
                      <a:cubicBezTo>
                        <a:pt x="336" y="202"/>
                        <a:pt x="321" y="188"/>
                        <a:pt x="304" y="188"/>
                      </a:cubicBezTo>
                      <a:cubicBezTo>
                        <a:pt x="286" y="188"/>
                        <a:pt x="271" y="202"/>
                        <a:pt x="271" y="220"/>
                      </a:cubicBezTo>
                      <a:cubicBezTo>
                        <a:pt x="271" y="204"/>
                        <a:pt x="271" y="204"/>
                        <a:pt x="271" y="204"/>
                      </a:cubicBezTo>
                      <a:cubicBezTo>
                        <a:pt x="271" y="186"/>
                        <a:pt x="257" y="172"/>
                        <a:pt x="239" y="172"/>
                      </a:cubicBezTo>
                      <a:cubicBezTo>
                        <a:pt x="222" y="172"/>
                        <a:pt x="207" y="186"/>
                        <a:pt x="207" y="204"/>
                      </a:cubicBezTo>
                      <a:cubicBezTo>
                        <a:pt x="207" y="187"/>
                        <a:pt x="207" y="187"/>
                        <a:pt x="207" y="187"/>
                      </a:cubicBezTo>
                      <a:cubicBezTo>
                        <a:pt x="207" y="169"/>
                        <a:pt x="193" y="155"/>
                        <a:pt x="175" y="155"/>
                      </a:cubicBezTo>
                      <a:cubicBezTo>
                        <a:pt x="157" y="155"/>
                        <a:pt x="143" y="169"/>
                        <a:pt x="143" y="187"/>
                      </a:cubicBezTo>
                      <a:cubicBezTo>
                        <a:pt x="143" y="32"/>
                        <a:pt x="143" y="32"/>
                        <a:pt x="143" y="32"/>
                      </a:cubicBezTo>
                      <a:cubicBezTo>
                        <a:pt x="143" y="14"/>
                        <a:pt x="128" y="0"/>
                        <a:pt x="111" y="0"/>
                      </a:cubicBezTo>
                      <a:cubicBezTo>
                        <a:pt x="93" y="0"/>
                        <a:pt x="79" y="14"/>
                        <a:pt x="79" y="32"/>
                      </a:cubicBezTo>
                      <a:cubicBezTo>
                        <a:pt x="79" y="221"/>
                        <a:pt x="79" y="221"/>
                        <a:pt x="79" y="221"/>
                      </a:cubicBezTo>
                      <a:cubicBezTo>
                        <a:pt x="79" y="311"/>
                        <a:pt x="79" y="311"/>
                        <a:pt x="79" y="311"/>
                      </a:cubicBezTo>
                      <a:cubicBezTo>
                        <a:pt x="79" y="318"/>
                        <a:pt x="75" y="329"/>
                        <a:pt x="65" y="329"/>
                      </a:cubicBezTo>
                      <a:cubicBezTo>
                        <a:pt x="65" y="250"/>
                        <a:pt x="65" y="250"/>
                        <a:pt x="65" y="250"/>
                      </a:cubicBezTo>
                      <a:cubicBezTo>
                        <a:pt x="65" y="232"/>
                        <a:pt x="50" y="217"/>
                        <a:pt x="33" y="217"/>
                      </a:cubicBezTo>
                      <a:cubicBezTo>
                        <a:pt x="0" y="217"/>
                        <a:pt x="0" y="217"/>
                        <a:pt x="0" y="217"/>
                      </a:cubicBezTo>
                      <a:cubicBezTo>
                        <a:pt x="0" y="250"/>
                        <a:pt x="0" y="250"/>
                        <a:pt x="0" y="250"/>
                      </a:cubicBezTo>
                      <a:cubicBezTo>
                        <a:pt x="0" y="344"/>
                        <a:pt x="0" y="344"/>
                        <a:pt x="0" y="344"/>
                      </a:cubicBezTo>
                      <a:cubicBezTo>
                        <a:pt x="0" y="344"/>
                        <a:pt x="0" y="344"/>
                        <a:pt x="0" y="344"/>
                      </a:cubicBezTo>
                      <a:cubicBezTo>
                        <a:pt x="0" y="344"/>
                        <a:pt x="0" y="344"/>
                        <a:pt x="0" y="344"/>
                      </a:cubicBezTo>
                      <a:cubicBezTo>
                        <a:pt x="0" y="437"/>
                        <a:pt x="75" y="512"/>
                        <a:pt x="168" y="512"/>
                      </a:cubicBezTo>
                      <a:cubicBezTo>
                        <a:pt x="255" y="512"/>
                        <a:pt x="326" y="447"/>
                        <a:pt x="335" y="362"/>
                      </a:cubicBezTo>
                      <a:cubicBezTo>
                        <a:pt x="336" y="362"/>
                        <a:pt x="336" y="362"/>
                        <a:pt x="336" y="362"/>
                      </a:cubicBezTo>
                      <a:lnTo>
                        <a:pt x="336" y="35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388760819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F471-AA03-43DC-8209-06840CFF848C}"/>
              </a:ext>
            </a:extLst>
          </p:cNvPr>
          <p:cNvSpPr>
            <a:spLocks noGrp="1"/>
          </p:cNvSpPr>
          <p:nvPr>
            <p:ph type="title"/>
          </p:nvPr>
        </p:nvSpPr>
        <p:spPr/>
        <p:txBody>
          <a:bodyPr/>
          <a:lstStyle/>
          <a:p>
            <a:r>
              <a:rPr lang="en-US" dirty="0"/>
              <a:t>AD Join (Benefits)</a:t>
            </a:r>
          </a:p>
        </p:txBody>
      </p:sp>
      <p:sp>
        <p:nvSpPr>
          <p:cNvPr id="3" name="Text Placeholder 2">
            <a:extLst>
              <a:ext uri="{FF2B5EF4-FFF2-40B4-BE49-F238E27FC236}">
                <a16:creationId xmlns:a16="http://schemas.microsoft.com/office/drawing/2014/main" id="{779A7499-F4DA-499A-9A40-846D2E8A0307}"/>
              </a:ext>
            </a:extLst>
          </p:cNvPr>
          <p:cNvSpPr>
            <a:spLocks noGrp="1"/>
          </p:cNvSpPr>
          <p:nvPr>
            <p:ph type="body" sz="quarter" idx="10"/>
          </p:nvPr>
        </p:nvSpPr>
        <p:spPr>
          <a:xfrm>
            <a:off x="584200" y="1435100"/>
            <a:ext cx="6351859" cy="4739759"/>
          </a:xfrm>
        </p:spPr>
        <p:txBody>
          <a:bodyPr/>
          <a:lstStyle/>
          <a:p>
            <a:pPr lvl="0"/>
            <a:r>
              <a:rPr lang="en-US" dirty="0"/>
              <a:t>Single-Sign-On (SSO) to your Azure managed SaaS apps and services</a:t>
            </a:r>
          </a:p>
          <a:p>
            <a:pPr lvl="0"/>
            <a:r>
              <a:rPr lang="en-US" dirty="0"/>
              <a:t>Enterprise compliant roaming of user settings across joined devices</a:t>
            </a:r>
          </a:p>
          <a:p>
            <a:pPr lvl="0"/>
            <a:r>
              <a:rPr lang="en-US" dirty="0"/>
              <a:t>Access to Windows Store for Business </a:t>
            </a:r>
          </a:p>
          <a:p>
            <a:pPr lvl="0"/>
            <a:r>
              <a:rPr lang="en-US" dirty="0"/>
              <a:t>Windows Hello support </a:t>
            </a:r>
          </a:p>
          <a:p>
            <a:pPr lvl="0"/>
            <a:r>
              <a:rPr lang="en-US" dirty="0"/>
              <a:t>Restriction of access to apps from only compliant devices </a:t>
            </a:r>
          </a:p>
          <a:p>
            <a:pPr lvl="0"/>
            <a:r>
              <a:rPr lang="en-US" dirty="0"/>
              <a:t>Seamless access to on-premise resources </a:t>
            </a:r>
          </a:p>
        </p:txBody>
      </p:sp>
      <p:pic>
        <p:nvPicPr>
          <p:cNvPr id="4" name="Picture 3" descr="A device is shown connecting to Azure AD. Azure AD is shown connecting with On-premises AD. ">
            <a:extLst>
              <a:ext uri="{FF2B5EF4-FFF2-40B4-BE49-F238E27FC236}">
                <a16:creationId xmlns:a16="http://schemas.microsoft.com/office/drawing/2014/main" id="{0DB0ADF1-1024-4F59-BD87-BABE6AB35D4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69512" y="2377982"/>
            <a:ext cx="4348975" cy="2115959"/>
          </a:xfrm>
          <a:prstGeom prst="rect">
            <a:avLst/>
          </a:prstGeom>
          <a:noFill/>
        </p:spPr>
      </p:pic>
    </p:spTree>
    <p:extLst>
      <p:ext uri="{BB962C8B-B14F-4D97-AF65-F5344CB8AC3E}">
        <p14:creationId xmlns:p14="http://schemas.microsoft.com/office/powerpoint/2010/main" val="426215182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81F8-B2BF-4178-8CDE-43A8ED405461}"/>
              </a:ext>
            </a:extLst>
          </p:cNvPr>
          <p:cNvSpPr>
            <a:spLocks noGrp="1"/>
          </p:cNvSpPr>
          <p:nvPr>
            <p:ph type="title"/>
          </p:nvPr>
        </p:nvSpPr>
        <p:spPr>
          <a:xfrm>
            <a:off x="588263" y="457200"/>
            <a:ext cx="11018520" cy="553998"/>
          </a:xfrm>
        </p:spPr>
        <p:txBody>
          <a:bodyPr/>
          <a:lstStyle/>
          <a:p>
            <a:r>
              <a:rPr lang="en-US" b="1" dirty="0"/>
              <a:t>Hybrid AD Joined Devices</a:t>
            </a:r>
            <a:endParaRPr lang="en-US" dirty="0"/>
          </a:p>
        </p:txBody>
      </p:sp>
      <p:sp>
        <p:nvSpPr>
          <p:cNvPr id="3" name="Text Placeholder 2">
            <a:extLst>
              <a:ext uri="{FF2B5EF4-FFF2-40B4-BE49-F238E27FC236}">
                <a16:creationId xmlns:a16="http://schemas.microsoft.com/office/drawing/2014/main" id="{1DF4996B-BD0B-447B-B90A-792E19E976D9}"/>
              </a:ext>
            </a:extLst>
          </p:cNvPr>
          <p:cNvSpPr>
            <a:spLocks noGrp="1"/>
          </p:cNvSpPr>
          <p:nvPr>
            <p:ph type="body" sz="quarter" idx="10"/>
          </p:nvPr>
        </p:nvSpPr>
        <p:spPr>
          <a:xfrm>
            <a:off x="584200" y="4538546"/>
            <a:ext cx="11018520" cy="1575626"/>
          </a:xfrm>
        </p:spPr>
        <p:txBody>
          <a:bodyPr/>
          <a:lstStyle/>
          <a:p>
            <a:r>
              <a:rPr lang="en-US" dirty="0"/>
              <a:t>Devices joined to both devices on-premises AD and Azure AD</a:t>
            </a:r>
          </a:p>
          <a:p>
            <a:pPr lvl="0"/>
            <a:r>
              <a:rPr lang="en-US" dirty="0"/>
              <a:t>Central management of work-owned </a:t>
            </a:r>
          </a:p>
          <a:p>
            <a:pPr lvl="0"/>
            <a:r>
              <a:rPr lang="en-US" dirty="0"/>
              <a:t>Users to sign in to their devices with their AD work or school accounts</a:t>
            </a:r>
          </a:p>
          <a:p>
            <a:endParaRPr lang="en-US" dirty="0"/>
          </a:p>
          <a:p>
            <a:endParaRPr lang="en-US" dirty="0"/>
          </a:p>
        </p:txBody>
      </p:sp>
      <p:graphicFrame>
        <p:nvGraphicFramePr>
          <p:cNvPr id="4" name="Table 3">
            <a:extLst>
              <a:ext uri="{FF2B5EF4-FFF2-40B4-BE49-F238E27FC236}">
                <a16:creationId xmlns:a16="http://schemas.microsoft.com/office/drawing/2014/main" id="{A3532C30-3791-4719-8F0A-6A96747F04F7}"/>
              </a:ext>
            </a:extLst>
          </p:cNvPr>
          <p:cNvGraphicFramePr>
            <a:graphicFrameLocks noGrp="1"/>
          </p:cNvGraphicFramePr>
          <p:nvPr>
            <p:extLst/>
          </p:nvPr>
        </p:nvGraphicFramePr>
        <p:xfrm>
          <a:off x="584200" y="1435100"/>
          <a:ext cx="11025188" cy="2445523"/>
        </p:xfrm>
        <a:graphic>
          <a:graphicData uri="http://schemas.openxmlformats.org/drawingml/2006/table">
            <a:tbl>
              <a:tblPr firstRow="1" firstCol="1" bandRow="1">
                <a:tableStyleId>{5C22544A-7EE6-4342-B048-85BDC9FD1C3A}</a:tableStyleId>
              </a:tblPr>
              <a:tblGrid>
                <a:gridCol w="2281663">
                  <a:extLst>
                    <a:ext uri="{9D8B030D-6E8A-4147-A177-3AD203B41FA5}">
                      <a16:colId xmlns:a16="http://schemas.microsoft.com/office/drawing/2014/main" val="3909572094"/>
                    </a:ext>
                  </a:extLst>
                </a:gridCol>
                <a:gridCol w="2430966">
                  <a:extLst>
                    <a:ext uri="{9D8B030D-6E8A-4147-A177-3AD203B41FA5}">
                      <a16:colId xmlns:a16="http://schemas.microsoft.com/office/drawing/2014/main" val="426167829"/>
                    </a:ext>
                  </a:extLst>
                </a:gridCol>
                <a:gridCol w="3033132">
                  <a:extLst>
                    <a:ext uri="{9D8B030D-6E8A-4147-A177-3AD203B41FA5}">
                      <a16:colId xmlns:a16="http://schemas.microsoft.com/office/drawing/2014/main" val="2113313439"/>
                    </a:ext>
                  </a:extLst>
                </a:gridCol>
                <a:gridCol w="3279427">
                  <a:extLst>
                    <a:ext uri="{9D8B030D-6E8A-4147-A177-3AD203B41FA5}">
                      <a16:colId xmlns:a16="http://schemas.microsoft.com/office/drawing/2014/main" val="716184289"/>
                    </a:ext>
                  </a:extLst>
                </a:gridCol>
              </a:tblGrid>
              <a:tr h="665466">
                <a:tc>
                  <a:txBody>
                    <a:bodyPr/>
                    <a:lstStyle/>
                    <a:p>
                      <a:pPr marL="0" marR="156845" algn="l"/>
                      <a:r>
                        <a:rPr lang="en-US" sz="2000" b="0" dirty="0">
                          <a:effectLst/>
                          <a:latin typeface="Segoe UI Semilight" panose="020B0402040204020203" pitchFamily="34" charset="0"/>
                          <a:cs typeface="Segoe UI Semilight" panose="020B0402040204020203" pitchFamily="34" charset="0"/>
                        </a:rPr>
                        <a:t> </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Registered Devices</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Azure AD Joined Devices</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Hybrid AD Joined Devices</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49739"/>
                  </a:ext>
                </a:extLst>
              </a:tr>
              <a:tr h="665466">
                <a:tc>
                  <a:txBody>
                    <a:bodyPr/>
                    <a:lstStyle/>
                    <a:p>
                      <a:pPr marL="0" marR="156845" algn="l"/>
                      <a:r>
                        <a:rPr lang="en-US" sz="2000" b="0" dirty="0">
                          <a:effectLst/>
                          <a:latin typeface="Segoe UI Semilight" panose="020B0402040204020203" pitchFamily="34" charset="0"/>
                          <a:cs typeface="Segoe UI Semilight" panose="020B0402040204020203" pitchFamily="34" charset="0"/>
                        </a:rPr>
                        <a:t>Device Type</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Personal</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Organization owned</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Organization owned</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7200626"/>
                  </a:ext>
                </a:extLst>
              </a:tr>
              <a:tr h="449125">
                <a:tc>
                  <a:txBody>
                    <a:bodyPr/>
                    <a:lstStyle/>
                    <a:p>
                      <a:pPr marL="0" marR="156845" algn="l"/>
                      <a:r>
                        <a:rPr lang="en-US" sz="2000" b="0" dirty="0">
                          <a:effectLst/>
                          <a:latin typeface="Segoe UI Semilight" panose="020B0402040204020203" pitchFamily="34" charset="0"/>
                          <a:cs typeface="Segoe UI Semilight" panose="020B0402040204020203" pitchFamily="34" charset="0"/>
                        </a:rPr>
                        <a:t>Registration</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Manual</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Manual</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Automatic</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9445213"/>
                  </a:ext>
                </a:extLst>
              </a:tr>
              <a:tr h="665466">
                <a:tc>
                  <a:txBody>
                    <a:bodyPr/>
                    <a:lstStyle/>
                    <a:p>
                      <a:pPr marL="0" marR="156845" algn="l"/>
                      <a:r>
                        <a:rPr lang="en-US" sz="2000" b="0" dirty="0">
                          <a:effectLst/>
                          <a:latin typeface="Segoe UI Semilight" panose="020B0402040204020203" pitchFamily="34" charset="0"/>
                          <a:cs typeface="Segoe UI Semilight" panose="020B0402040204020203" pitchFamily="34" charset="0"/>
                        </a:rPr>
                        <a:t>Operating System</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Windows 10</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Windows 10</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Windows 7, 8, and 10</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5057461"/>
                  </a:ext>
                </a:extLst>
              </a:tr>
            </a:tbl>
          </a:graphicData>
        </a:graphic>
      </p:graphicFrame>
    </p:spTree>
    <p:extLst>
      <p:ext uri="{BB962C8B-B14F-4D97-AF65-F5344CB8AC3E}">
        <p14:creationId xmlns:p14="http://schemas.microsoft.com/office/powerpoint/2010/main" val="178403383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0E7A-2752-4217-A545-7685D90AB234}"/>
              </a:ext>
            </a:extLst>
          </p:cNvPr>
          <p:cNvSpPr>
            <a:spLocks noGrp="1"/>
          </p:cNvSpPr>
          <p:nvPr>
            <p:ph type="title"/>
          </p:nvPr>
        </p:nvSpPr>
        <p:spPr/>
        <p:txBody>
          <a:bodyPr/>
          <a:lstStyle/>
          <a:p>
            <a:r>
              <a:rPr lang="en-US" dirty="0"/>
              <a:t>Managing Devices (Configuration Parameters)</a:t>
            </a:r>
          </a:p>
        </p:txBody>
      </p:sp>
      <p:sp>
        <p:nvSpPr>
          <p:cNvPr id="3" name="Text Placeholder 2">
            <a:extLst>
              <a:ext uri="{FF2B5EF4-FFF2-40B4-BE49-F238E27FC236}">
                <a16:creationId xmlns:a16="http://schemas.microsoft.com/office/drawing/2014/main" id="{28B9AA75-0886-45D0-A2D0-326E33405B8F}"/>
              </a:ext>
            </a:extLst>
          </p:cNvPr>
          <p:cNvSpPr>
            <a:spLocks noGrp="1"/>
          </p:cNvSpPr>
          <p:nvPr>
            <p:ph type="body" sz="quarter" idx="10"/>
          </p:nvPr>
        </p:nvSpPr>
        <p:spPr>
          <a:xfrm>
            <a:off x="584200" y="1435497"/>
            <a:ext cx="6563732" cy="5281446"/>
          </a:xfrm>
        </p:spPr>
        <p:txBody>
          <a:bodyPr/>
          <a:lstStyle/>
          <a:p>
            <a:pPr lvl="0"/>
            <a:r>
              <a:rPr lang="en-US" sz="2600" dirty="0"/>
              <a:t>Select the users who can join devices to Azure AD </a:t>
            </a:r>
          </a:p>
          <a:p>
            <a:pPr lvl="0"/>
            <a:r>
              <a:rPr lang="en-US" sz="2600" dirty="0"/>
              <a:t>Select the users that are granted local administrator rights on a device </a:t>
            </a:r>
          </a:p>
          <a:p>
            <a:pPr lvl="0"/>
            <a:r>
              <a:rPr lang="en-US" sz="2600" dirty="0"/>
              <a:t>Allow Azure AD joined or hybrid Azure AD joined to register with Azure AD </a:t>
            </a:r>
          </a:p>
          <a:p>
            <a:pPr lvl="0"/>
            <a:r>
              <a:rPr lang="en-US" sz="2600" dirty="0"/>
              <a:t>Require MFA to join devices </a:t>
            </a:r>
          </a:p>
          <a:p>
            <a:pPr lvl="0"/>
            <a:r>
              <a:rPr lang="en-US" sz="2600" dirty="0"/>
              <a:t>Select the maximum number of devices a user can have </a:t>
            </a:r>
          </a:p>
          <a:p>
            <a:pPr lvl="0"/>
            <a:r>
              <a:rPr lang="en-US" sz="2600" dirty="0"/>
              <a:t>Allow user’s settings and app data to sync across their Windows 10 devices</a:t>
            </a:r>
          </a:p>
          <a:p>
            <a:endParaRPr lang="en-US" sz="2600" dirty="0"/>
          </a:p>
        </p:txBody>
      </p:sp>
      <p:pic>
        <p:nvPicPr>
          <p:cNvPr id="2050" name="Picture 2" descr="Manage an Intune device screenshot with the parameters discussed on the slide. ">
            <a:extLst>
              <a:ext uri="{FF2B5EF4-FFF2-40B4-BE49-F238E27FC236}">
                <a16:creationId xmlns:a16="http://schemas.microsoft.com/office/drawing/2014/main" id="{E997DD96-D57E-4BFE-B7CE-55EF33835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756" y="1435100"/>
            <a:ext cx="4084222" cy="3623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788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EE80-5F43-472C-89D1-E0C55D2AD8D6}"/>
              </a:ext>
            </a:extLst>
          </p:cNvPr>
          <p:cNvSpPr>
            <a:spLocks noGrp="1"/>
          </p:cNvSpPr>
          <p:nvPr>
            <p:ph type="title"/>
          </p:nvPr>
        </p:nvSpPr>
        <p:spPr/>
        <p:txBody>
          <a:bodyPr/>
          <a:lstStyle/>
          <a:p>
            <a:r>
              <a:rPr lang="en-US" dirty="0">
                <a:hlinkClick r:id="rId3"/>
              </a:rPr>
              <a:t>Lab 2B</a:t>
            </a:r>
            <a:r>
              <a:rPr lang="en-US" dirty="0"/>
              <a:t>: Managing Devices (Portal) 2B</a:t>
            </a:r>
          </a:p>
        </p:txBody>
      </p:sp>
      <p:sp>
        <p:nvSpPr>
          <p:cNvPr id="3" name="Text Placeholder 2">
            <a:extLst>
              <a:ext uri="{FF2B5EF4-FFF2-40B4-BE49-F238E27FC236}">
                <a16:creationId xmlns:a16="http://schemas.microsoft.com/office/drawing/2014/main" id="{6BCCA89B-5F44-40E8-9AAE-BEBC09638E7D}"/>
              </a:ext>
            </a:extLst>
          </p:cNvPr>
          <p:cNvSpPr>
            <a:spLocks noGrp="1"/>
          </p:cNvSpPr>
          <p:nvPr>
            <p:ph type="body" sz="quarter" idx="10"/>
          </p:nvPr>
        </p:nvSpPr>
        <p:spPr>
          <a:xfrm>
            <a:off x="584200" y="1435497"/>
            <a:ext cx="11018520" cy="3016210"/>
          </a:xfrm>
        </p:spPr>
        <p:txBody>
          <a:bodyPr/>
          <a:lstStyle/>
          <a:p>
            <a:pPr lvl="0"/>
            <a:r>
              <a:rPr lang="en-US" dirty="0"/>
              <a:t>Use the Azure portal to access the Devices blade</a:t>
            </a:r>
          </a:p>
          <a:p>
            <a:pPr lvl="0"/>
            <a:r>
              <a:rPr lang="en-US" dirty="0"/>
              <a:t>Configure device settings</a:t>
            </a:r>
          </a:p>
          <a:p>
            <a:pPr lvl="0"/>
            <a:r>
              <a:rPr lang="en-US" dirty="0"/>
              <a:t>Locate devices</a:t>
            </a:r>
          </a:p>
          <a:p>
            <a:pPr lvl="0"/>
            <a:r>
              <a:rPr lang="en-US" dirty="0"/>
              <a:t>Perform device management tasks, such as Delete and Disable</a:t>
            </a:r>
          </a:p>
          <a:p>
            <a:pPr lvl="0"/>
            <a:r>
              <a:rPr lang="en-US" dirty="0"/>
              <a:t>Review the device audit logs</a:t>
            </a:r>
          </a:p>
          <a:p>
            <a:endParaRPr lang="en-US" dirty="0"/>
          </a:p>
        </p:txBody>
      </p:sp>
    </p:spTree>
    <p:extLst>
      <p:ext uri="{BB962C8B-B14F-4D97-AF65-F5344CB8AC3E}">
        <p14:creationId xmlns:p14="http://schemas.microsoft.com/office/powerpoint/2010/main" val="2877879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 Benefits</a:t>
            </a:r>
          </a:p>
        </p:txBody>
      </p:sp>
      <p:sp>
        <p:nvSpPr>
          <p:cNvPr id="6" name="Text Placeholder 5"/>
          <p:cNvSpPr>
            <a:spLocks noGrp="1"/>
          </p:cNvSpPr>
          <p:nvPr>
            <p:ph type="body" sz="quarter" idx="10"/>
          </p:nvPr>
        </p:nvSpPr>
        <p:spPr>
          <a:xfrm>
            <a:off x="584200" y="3610082"/>
            <a:ext cx="10644244" cy="2499146"/>
          </a:xfrm>
        </p:spPr>
        <p:txBody>
          <a:bodyPr/>
          <a:lstStyle/>
          <a:p>
            <a:r>
              <a:rPr lang="en-US" dirty="0"/>
              <a:t>Single sign-on to any cloud or on-premises web app</a:t>
            </a:r>
          </a:p>
          <a:p>
            <a:r>
              <a:rPr lang="en-US" dirty="0"/>
              <a:t>Compatible with iOS, Mac OS X, Android, and Windows devices</a:t>
            </a:r>
          </a:p>
          <a:p>
            <a:r>
              <a:rPr lang="en-US" dirty="0"/>
              <a:t>Protect on-premises web applications with secure remote access</a:t>
            </a:r>
          </a:p>
          <a:p>
            <a:r>
              <a:rPr lang="en-US" dirty="0"/>
              <a:t>Extend Active Directory to the cloud</a:t>
            </a:r>
          </a:p>
          <a:p>
            <a:r>
              <a:rPr lang="en-US" dirty="0"/>
              <a:t>Help protect sensitive data and applications</a:t>
            </a:r>
          </a:p>
        </p:txBody>
      </p:sp>
      <p:pic>
        <p:nvPicPr>
          <p:cNvPr id="7" name="Picture 6" descr="Summary graphic with four points; 1000s of apps, enable business without borders, manage access at scale and cloud-powered protection. ">
            <a:extLst>
              <a:ext uri="{FF2B5EF4-FFF2-40B4-BE49-F238E27FC236}">
                <a16:creationId xmlns:a16="http://schemas.microsoft.com/office/drawing/2014/main" id="{6C1226AA-2BF9-4A7D-BEED-830A5D5710D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22082" y="1435100"/>
            <a:ext cx="6177673" cy="1889013"/>
          </a:xfrm>
          <a:prstGeom prst="rect">
            <a:avLst/>
          </a:prstGeom>
          <a:noFill/>
          <a:ln>
            <a:noFill/>
          </a:ln>
        </p:spPr>
      </p:pic>
    </p:spTree>
    <p:extLst>
      <p:ext uri="{BB962C8B-B14F-4D97-AF65-F5344CB8AC3E}">
        <p14:creationId xmlns:p14="http://schemas.microsoft.com/office/powerpoint/2010/main" val="420108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5782" y="1699807"/>
            <a:ext cx="4358644" cy="2769989"/>
          </a:xfrm>
        </p:spPr>
        <p:txBody>
          <a:bodyPr/>
          <a:lstStyle/>
          <a:p>
            <a:r>
              <a:rPr lang="en-US" dirty="0"/>
              <a:t>AZ-100.5</a:t>
            </a:r>
            <a:br>
              <a:rPr lang="en-US" dirty="0"/>
            </a:br>
            <a:r>
              <a:rPr lang="en-US" dirty="0"/>
              <a:t>Module 03: Implementing and Managing Hybrid Identities</a:t>
            </a:r>
          </a:p>
        </p:txBody>
      </p:sp>
    </p:spTree>
    <p:extLst>
      <p:ext uri="{BB962C8B-B14F-4D97-AF65-F5344CB8AC3E}">
        <p14:creationId xmlns:p14="http://schemas.microsoft.com/office/powerpoint/2010/main" val="134862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01: Azure AD Integration Options</a:t>
            </a:r>
          </a:p>
        </p:txBody>
      </p:sp>
    </p:spTree>
    <p:extLst>
      <p:ext uri="{BB962C8B-B14F-4D97-AF65-F5344CB8AC3E}">
        <p14:creationId xmlns:p14="http://schemas.microsoft.com/office/powerpoint/2010/main" val="367909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AD Connect</a:t>
            </a:r>
          </a:p>
        </p:txBody>
      </p:sp>
      <p:sp>
        <p:nvSpPr>
          <p:cNvPr id="6" name="Text Placeholder 5"/>
          <p:cNvSpPr>
            <a:spLocks noGrp="1"/>
          </p:cNvSpPr>
          <p:nvPr>
            <p:ph type="body" sz="quarter" idx="10"/>
          </p:nvPr>
        </p:nvSpPr>
        <p:spPr>
          <a:xfrm>
            <a:off x="584200" y="4358854"/>
            <a:ext cx="11025188" cy="1982081"/>
          </a:xfrm>
        </p:spPr>
        <p:txBody>
          <a:bodyPr/>
          <a:lstStyle/>
          <a:p>
            <a:r>
              <a:rPr lang="en-US" dirty="0"/>
              <a:t>Integrates on-premises directories with Azure Active Directory</a:t>
            </a:r>
          </a:p>
          <a:p>
            <a:r>
              <a:rPr lang="en-US" dirty="0"/>
              <a:t>Sync Services creates and syncs users, groups, and objects</a:t>
            </a:r>
          </a:p>
          <a:p>
            <a:r>
              <a:rPr lang="en-US" dirty="0"/>
              <a:t>Azure AD Connect Health provides central location monitoring</a:t>
            </a:r>
          </a:p>
          <a:p>
            <a:r>
              <a:rPr lang="en-US" dirty="0"/>
              <a:t>AD FS is optional for hybrid scenarios</a:t>
            </a:r>
          </a:p>
        </p:txBody>
      </p:sp>
      <p:pic>
        <p:nvPicPr>
          <p:cNvPr id="8" name="Picture 7" descr="Azure AD Connect is shown with three boxes: Sync Services, Health, and AD FS. Sync Services is connected to the on-premises DirSync, Azure AD Sync, and FIM + Azure AD Connector. Azure AD Connect AD FS is connected to the on-premises AD FS. ">
            <a:extLst>
              <a:ext uri="{FF2B5EF4-FFF2-40B4-BE49-F238E27FC236}">
                <a16:creationId xmlns:a16="http://schemas.microsoft.com/office/drawing/2014/main" id="{62FBEBDE-D561-46E5-96F5-B63CB3C05F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74358" y="1162594"/>
            <a:ext cx="7209275" cy="3069772"/>
          </a:xfrm>
          <a:prstGeom prst="rect">
            <a:avLst/>
          </a:prstGeom>
          <a:noFill/>
        </p:spPr>
      </p:pic>
    </p:spTree>
    <p:extLst>
      <p:ext uri="{BB962C8B-B14F-4D97-AF65-F5344CB8AC3E}">
        <p14:creationId xmlns:p14="http://schemas.microsoft.com/office/powerpoint/2010/main" val="147486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Password Synchronization</a:t>
            </a:r>
          </a:p>
        </p:txBody>
      </p:sp>
      <p:sp>
        <p:nvSpPr>
          <p:cNvPr id="6" name="Text Placeholder 5"/>
          <p:cNvSpPr>
            <a:spLocks noGrp="1"/>
          </p:cNvSpPr>
          <p:nvPr>
            <p:ph type="body" sz="quarter" idx="10"/>
          </p:nvPr>
        </p:nvSpPr>
        <p:spPr>
          <a:xfrm>
            <a:off x="584200" y="1435497"/>
            <a:ext cx="5620657" cy="4653582"/>
          </a:xfrm>
        </p:spPr>
        <p:txBody>
          <a:bodyPr/>
          <a:lstStyle/>
          <a:p>
            <a:r>
              <a:rPr lang="en-US" dirty="0"/>
              <a:t>Password hash synchronizes user passwords from on-premises Active Directory to cloud-based Azure AD</a:t>
            </a:r>
          </a:p>
          <a:p>
            <a:r>
              <a:rPr lang="en-US" dirty="0"/>
              <a:t>Sign in to Azure AD services using the on-premises password</a:t>
            </a:r>
          </a:p>
          <a:p>
            <a:pPr lvl="0"/>
            <a:r>
              <a:rPr lang="en-US" dirty="0"/>
              <a:t>Improve the productivity of your users and reduce your helpdesk costs</a:t>
            </a:r>
          </a:p>
          <a:p>
            <a:endParaRPr lang="en-US" dirty="0"/>
          </a:p>
        </p:txBody>
      </p:sp>
      <p:pic>
        <p:nvPicPr>
          <p:cNvPr id="7" name="Picture 6" descr="Users and devices are shown connecting to the on-premises AD, Azure AD, Office 365, and SaaS Apps. Password1 is being used to connect. ">
            <a:extLst>
              <a:ext uri="{FF2B5EF4-FFF2-40B4-BE49-F238E27FC236}">
                <a16:creationId xmlns:a16="http://schemas.microsoft.com/office/drawing/2014/main" id="{E268BBD2-B362-4D10-B520-13391CE38E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22423" y="1435100"/>
            <a:ext cx="5286965" cy="3750854"/>
          </a:xfrm>
          <a:prstGeom prst="rect">
            <a:avLst/>
          </a:prstGeom>
          <a:noFill/>
        </p:spPr>
      </p:pic>
    </p:spTree>
    <p:extLst>
      <p:ext uri="{BB962C8B-B14F-4D97-AF65-F5344CB8AC3E}">
        <p14:creationId xmlns:p14="http://schemas.microsoft.com/office/powerpoint/2010/main" val="18895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b="1" dirty="0"/>
              <a:t>Choose the Right Authentication Option</a:t>
            </a:r>
            <a:endParaRPr lang="en-US" dirty="0"/>
          </a:p>
        </p:txBody>
      </p:sp>
      <p:pic>
        <p:nvPicPr>
          <p:cNvPr id="5" name="Picture 4" descr="Screenshot from the video. Cloud authentication options: Cloud-only, password hash sync + seamless SSO, and pass-through authentication + seamless SSO. Federated options: AD FS, and 3rd party federation providers. ">
            <a:extLst>
              <a:ext uri="{FF2B5EF4-FFF2-40B4-BE49-F238E27FC236}">
                <a16:creationId xmlns:a16="http://schemas.microsoft.com/office/drawing/2014/main" id="{A028E2E1-CB9A-4D9F-9643-07CEED7F5D01}"/>
              </a:ext>
            </a:extLst>
          </p:cNvPr>
          <p:cNvPicPr>
            <a:picLocks noChangeAspect="1"/>
          </p:cNvPicPr>
          <p:nvPr/>
        </p:nvPicPr>
        <p:blipFill>
          <a:blip r:embed="rId3"/>
          <a:stretch>
            <a:fillRect/>
          </a:stretch>
        </p:blipFill>
        <p:spPr>
          <a:xfrm>
            <a:off x="490085" y="1428750"/>
            <a:ext cx="11119304" cy="4710793"/>
          </a:xfrm>
          <a:prstGeom prst="rect">
            <a:avLst/>
          </a:prstGeom>
        </p:spPr>
      </p:pic>
    </p:spTree>
    <p:extLst>
      <p:ext uri="{BB962C8B-B14F-4D97-AF65-F5344CB8AC3E}">
        <p14:creationId xmlns:p14="http://schemas.microsoft.com/office/powerpoint/2010/main" val="2424520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Azure AD Seamless Sign-On</a:t>
            </a:r>
            <a:endParaRPr lang="en-US" dirty="0"/>
          </a:p>
        </p:txBody>
      </p:sp>
      <p:pic>
        <p:nvPicPr>
          <p:cNvPr id="2" name="Picture 1" descr="Screenshot from the video. On-premises passwords are being used to access resources. ">
            <a:extLst>
              <a:ext uri="{FF2B5EF4-FFF2-40B4-BE49-F238E27FC236}">
                <a16:creationId xmlns:a16="http://schemas.microsoft.com/office/drawing/2014/main" id="{E968B7DD-C116-432F-83C0-03CFF0491722}"/>
              </a:ext>
            </a:extLst>
          </p:cNvPr>
          <p:cNvPicPr>
            <a:picLocks noChangeAspect="1"/>
          </p:cNvPicPr>
          <p:nvPr/>
        </p:nvPicPr>
        <p:blipFill>
          <a:blip r:embed="rId3"/>
          <a:stretch>
            <a:fillRect/>
          </a:stretch>
        </p:blipFill>
        <p:spPr>
          <a:xfrm>
            <a:off x="638176" y="1457325"/>
            <a:ext cx="10971212" cy="4811713"/>
          </a:xfrm>
          <a:prstGeom prst="rect">
            <a:avLst/>
          </a:prstGeom>
          <a:ln>
            <a:solidFill>
              <a:schemeClr val="tx1"/>
            </a:solidFill>
          </a:ln>
        </p:spPr>
      </p:pic>
    </p:spTree>
    <p:extLst>
      <p:ext uri="{BB962C8B-B14F-4D97-AF65-F5344CB8AC3E}">
        <p14:creationId xmlns:p14="http://schemas.microsoft.com/office/powerpoint/2010/main" val="167529581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Sign-On Methods</a:t>
            </a:r>
          </a:p>
        </p:txBody>
      </p:sp>
      <p:sp>
        <p:nvSpPr>
          <p:cNvPr id="6" name="Text Placeholder 5"/>
          <p:cNvSpPr>
            <a:spLocks noGrp="1"/>
          </p:cNvSpPr>
          <p:nvPr>
            <p:ph type="body" sz="quarter" idx="10"/>
          </p:nvPr>
        </p:nvSpPr>
        <p:spPr>
          <a:xfrm>
            <a:off x="586740" y="1235561"/>
            <a:ext cx="5800997" cy="5343001"/>
          </a:xfrm>
        </p:spPr>
        <p:txBody>
          <a:bodyPr/>
          <a:lstStyle/>
          <a:p>
            <a:r>
              <a:rPr lang="en-US" dirty="0"/>
              <a:t>Password Synchronization can synchronize an encrypted version of the password hash for user accounts</a:t>
            </a:r>
          </a:p>
          <a:p>
            <a:r>
              <a:rPr lang="en-US" dirty="0"/>
              <a:t>Pass-through authentication (PTA) authenticates the username and password with the on-premises domain controllers</a:t>
            </a:r>
          </a:p>
          <a:p>
            <a:r>
              <a:rPr lang="en-US" dirty="0"/>
              <a:t>AD FS is the Microsoft implementation of an identity federation solution that uses claims-based authentication </a:t>
            </a:r>
          </a:p>
        </p:txBody>
      </p:sp>
      <p:pic>
        <p:nvPicPr>
          <p:cNvPr id="5" name="Picture 4" descr="A Password Synchronization arrow is shown connecting users to Azure AD. A Federation with AD FS arrow is shown connecting Azure AD to on-premises AD FS. Pass-through authentication is shown between Azure AD and on-premises infrastructure. ">
            <a:extLst>
              <a:ext uri="{FF2B5EF4-FFF2-40B4-BE49-F238E27FC236}">
                <a16:creationId xmlns:a16="http://schemas.microsoft.com/office/drawing/2014/main" id="{59602065-3C64-470F-B826-B5B53A71589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01245" y="1435100"/>
            <a:ext cx="4908143" cy="3933734"/>
          </a:xfrm>
          <a:prstGeom prst="rect">
            <a:avLst/>
          </a:prstGeom>
          <a:noFill/>
        </p:spPr>
      </p:pic>
    </p:spTree>
    <p:extLst>
      <p:ext uri="{BB962C8B-B14F-4D97-AF65-F5344CB8AC3E}">
        <p14:creationId xmlns:p14="http://schemas.microsoft.com/office/powerpoint/2010/main" val="201174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Pass-through Authentication</a:t>
            </a:r>
            <a:endParaRPr lang="en-US" dirty="0"/>
          </a:p>
        </p:txBody>
      </p:sp>
      <p:pic>
        <p:nvPicPr>
          <p:cNvPr id="2" name="Picture 1" descr="Screenshot from the video. A user is accessing Azure AD which is using an agent installed on an on-premises server to authenticate the user. ">
            <a:extLst>
              <a:ext uri="{FF2B5EF4-FFF2-40B4-BE49-F238E27FC236}">
                <a16:creationId xmlns:a16="http://schemas.microsoft.com/office/drawing/2014/main" id="{FBF69CE5-2144-41B4-BBEB-48E699AE73D4}"/>
              </a:ext>
            </a:extLst>
          </p:cNvPr>
          <p:cNvPicPr>
            <a:picLocks noChangeAspect="1"/>
          </p:cNvPicPr>
          <p:nvPr/>
        </p:nvPicPr>
        <p:blipFill>
          <a:blip r:embed="rId3"/>
          <a:stretch>
            <a:fillRect/>
          </a:stretch>
        </p:blipFill>
        <p:spPr>
          <a:xfrm>
            <a:off x="584201" y="1428751"/>
            <a:ext cx="11025188" cy="4990348"/>
          </a:xfrm>
          <a:prstGeom prst="rect">
            <a:avLst/>
          </a:prstGeom>
          <a:ln>
            <a:solidFill>
              <a:schemeClr val="tx1"/>
            </a:solidFill>
          </a:ln>
        </p:spPr>
      </p:pic>
    </p:spTree>
    <p:extLst>
      <p:ext uri="{BB962C8B-B14F-4D97-AF65-F5344CB8AC3E}">
        <p14:creationId xmlns:p14="http://schemas.microsoft.com/office/powerpoint/2010/main" val="189201254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Azure AD DS Integration Options</a:t>
            </a:r>
            <a:endParaRPr lang="en-US" dirty="0"/>
          </a:p>
        </p:txBody>
      </p:sp>
      <p:sp>
        <p:nvSpPr>
          <p:cNvPr id="2" name="Text Placeholder 1">
            <a:extLst>
              <a:ext uri="{FF2B5EF4-FFF2-40B4-BE49-F238E27FC236}">
                <a16:creationId xmlns:a16="http://schemas.microsoft.com/office/drawing/2014/main" id="{9C662326-08FD-444E-B05F-8A36F4D146F5}"/>
              </a:ext>
            </a:extLst>
          </p:cNvPr>
          <p:cNvSpPr>
            <a:spLocks noGrp="1"/>
          </p:cNvSpPr>
          <p:nvPr>
            <p:ph type="body" sz="quarter" idx="10"/>
          </p:nvPr>
        </p:nvSpPr>
        <p:spPr>
          <a:xfrm>
            <a:off x="584200" y="1437481"/>
            <a:ext cx="5212080" cy="2930033"/>
          </a:xfrm>
        </p:spPr>
        <p:txBody>
          <a:bodyPr/>
          <a:lstStyle/>
          <a:p>
            <a:r>
              <a:rPr lang="en-US" dirty="0"/>
              <a:t>Extend on-premises Active Directory to Azure</a:t>
            </a:r>
          </a:p>
          <a:p>
            <a:pPr lvl="1"/>
            <a:r>
              <a:rPr lang="en-US" sz="2400" dirty="0">
                <a:latin typeface="Segoe UI Semilight" panose="020B0402040204020203" pitchFamily="34" charset="0"/>
                <a:cs typeface="Segoe UI Semilight" panose="020B0402040204020203" pitchFamily="34" charset="0"/>
              </a:rPr>
              <a:t>Requires replica of on-premises AD on an Azure virtual machine</a:t>
            </a:r>
          </a:p>
          <a:p>
            <a:pPr lvl="1"/>
            <a:r>
              <a:rPr lang="en-US" sz="2400" dirty="0">
                <a:latin typeface="Segoe UI Semilight" panose="020B0402040204020203" pitchFamily="34" charset="0"/>
                <a:cs typeface="Segoe UI Semilight" panose="020B0402040204020203" pitchFamily="34" charset="0"/>
              </a:rPr>
              <a:t>Complex setup</a:t>
            </a:r>
          </a:p>
          <a:p>
            <a:pPr lvl="1"/>
            <a:r>
              <a:rPr lang="en-US" sz="2400" dirty="0">
                <a:latin typeface="Segoe UI Semilight" panose="020B0402040204020203" pitchFamily="34" charset="0"/>
                <a:cs typeface="Segoe UI Semilight" panose="020B0402040204020203" pitchFamily="34" charset="0"/>
              </a:rPr>
              <a:t>Often used in “lift and shift” legacy app scenarios</a:t>
            </a:r>
          </a:p>
        </p:txBody>
      </p:sp>
      <p:pic>
        <p:nvPicPr>
          <p:cNvPr id="7" name="Picture 6" descr="Screenshot from the video. Password Sync is shown from the on-premises AD to Azure AD. Optional password writeback is shown from Azure AD to the on-premises AD. A user is shown with two login options: on-premises sign-in and cloud sign-in. ">
            <a:extLst>
              <a:ext uri="{FF2B5EF4-FFF2-40B4-BE49-F238E27FC236}">
                <a16:creationId xmlns:a16="http://schemas.microsoft.com/office/drawing/2014/main" id="{F42430F4-8531-46EB-8E80-791FA4C73DEC}"/>
              </a:ext>
            </a:extLst>
          </p:cNvPr>
          <p:cNvPicPr>
            <a:picLocks noChangeAspect="1"/>
          </p:cNvPicPr>
          <p:nvPr/>
        </p:nvPicPr>
        <p:blipFill>
          <a:blip r:embed="rId3"/>
          <a:stretch>
            <a:fillRect/>
          </a:stretch>
        </p:blipFill>
        <p:spPr>
          <a:xfrm>
            <a:off x="6045200" y="1116116"/>
            <a:ext cx="5784151" cy="4642700"/>
          </a:xfrm>
          <a:prstGeom prst="rect">
            <a:avLst/>
          </a:prstGeom>
        </p:spPr>
      </p:pic>
    </p:spTree>
    <p:extLst>
      <p:ext uri="{BB962C8B-B14F-4D97-AF65-F5344CB8AC3E}">
        <p14:creationId xmlns:p14="http://schemas.microsoft.com/office/powerpoint/2010/main" val="19097236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p:txBody>
          <a:bodyPr/>
          <a:lstStyle/>
          <a:p>
            <a:r>
              <a:rPr lang="en-US" dirty="0"/>
              <a:t>Lab 3A: Implement and Manage Hybrid Identities</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586390" y="1434370"/>
            <a:ext cx="11018520" cy="1748171"/>
          </a:xfrm>
        </p:spPr>
        <p:txBody>
          <a:bodyPr/>
          <a:lstStyle/>
          <a:p>
            <a:r>
              <a:rPr lang="en-US" dirty="0" err="1"/>
              <a:t>Adatum</a:t>
            </a:r>
            <a:r>
              <a:rPr lang="en-US" dirty="0"/>
              <a:t> Corporation wants to integrate its Active Directory with Azure Active Directory.</a:t>
            </a:r>
            <a:endParaRPr lang="en-US" sz="2400" dirty="0"/>
          </a:p>
          <a:p>
            <a:pPr marL="685800" lvl="1" indent="-457200">
              <a:buFont typeface="Arial" panose="020B0604020202020204" pitchFamily="34" charset="0"/>
              <a:buChar char="•"/>
            </a:pPr>
            <a:r>
              <a:rPr lang="en-US" sz="2400" dirty="0"/>
              <a:t>Deploy AD connect</a:t>
            </a:r>
          </a:p>
          <a:p>
            <a:pPr lvl="1"/>
            <a:endParaRPr lang="en-US" sz="2400" dirty="0"/>
          </a:p>
        </p:txBody>
      </p:sp>
    </p:spTree>
    <p:extLst>
      <p:ext uri="{BB962C8B-B14F-4D97-AF65-F5344CB8AC3E}">
        <p14:creationId xmlns:p14="http://schemas.microsoft.com/office/powerpoint/2010/main" val="30916490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AD Differences</a:t>
            </a:r>
          </a:p>
        </p:txBody>
      </p:sp>
      <p:sp>
        <p:nvSpPr>
          <p:cNvPr id="9" name="Text Placeholder 8">
            <a:extLst>
              <a:ext uri="{FF2B5EF4-FFF2-40B4-BE49-F238E27FC236}">
                <a16:creationId xmlns:a16="http://schemas.microsoft.com/office/drawing/2014/main" id="{DF067D0F-55EE-42A8-A4B3-407F6619EB22}"/>
              </a:ext>
            </a:extLst>
          </p:cNvPr>
          <p:cNvSpPr>
            <a:spLocks noGrp="1"/>
          </p:cNvSpPr>
          <p:nvPr>
            <p:ph type="body" sz="quarter" idx="10"/>
          </p:nvPr>
        </p:nvSpPr>
        <p:spPr>
          <a:xfrm>
            <a:off x="584200" y="1435497"/>
            <a:ext cx="11018520" cy="5170646"/>
          </a:xfrm>
        </p:spPr>
        <p:txBody>
          <a:bodyPr/>
          <a:lstStyle/>
          <a:p>
            <a:pPr lvl="0"/>
            <a:r>
              <a:rPr lang="en-US" dirty="0"/>
              <a:t>Azure AD is primarily an identity solution, and designed for HTTP and HTTPS communications</a:t>
            </a:r>
          </a:p>
          <a:p>
            <a:pPr lvl="0"/>
            <a:r>
              <a:rPr lang="en-US" dirty="0"/>
              <a:t>Queried using the REST API over HTTP and HTTPS. Instead of LDAP.</a:t>
            </a:r>
          </a:p>
          <a:p>
            <a:pPr lvl="0"/>
            <a:r>
              <a:rPr lang="en-US" dirty="0"/>
              <a:t>Uses HTTP and HTTPS protocols such as SAML, WS-Federation, and OpenID Connect for authentication (and OAuth for authorization). Instead of Kerberos. </a:t>
            </a:r>
          </a:p>
          <a:p>
            <a:pPr lvl="0"/>
            <a:r>
              <a:rPr lang="en-US" dirty="0"/>
              <a:t>Includes federation services, and many third-party services (such as Facebook).</a:t>
            </a:r>
          </a:p>
          <a:p>
            <a:pPr lvl="0"/>
            <a:r>
              <a:rPr lang="en-US" dirty="0"/>
              <a:t>Azure AD users and groups are created in a flat structure, and there are no Organizational Units (OUs) or Group Policy Objects (GPOs).</a:t>
            </a:r>
          </a:p>
          <a:p>
            <a:endParaRPr lang="en-US" dirty="0"/>
          </a:p>
        </p:txBody>
      </p:sp>
    </p:spTree>
    <p:extLst>
      <p:ext uri="{BB962C8B-B14F-4D97-AF65-F5344CB8AC3E}">
        <p14:creationId xmlns:p14="http://schemas.microsoft.com/office/powerpoint/2010/main" val="350576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hlinkClick r:id="rId3"/>
              </a:rPr>
              <a:t>Lab 3B</a:t>
            </a:r>
            <a:r>
              <a:rPr lang="en-US" dirty="0"/>
              <a:t>: Azure AD Pass-through </a:t>
            </a:r>
          </a:p>
        </p:txBody>
      </p:sp>
      <p:sp>
        <p:nvSpPr>
          <p:cNvPr id="6" name="Text Placeholder 5"/>
          <p:cNvSpPr>
            <a:spLocks noGrp="1"/>
          </p:cNvSpPr>
          <p:nvPr>
            <p:ph type="body" sz="quarter" idx="10"/>
          </p:nvPr>
        </p:nvSpPr>
        <p:spPr>
          <a:xfrm>
            <a:off x="584200" y="1435497"/>
            <a:ext cx="11018520" cy="947952"/>
          </a:xfrm>
        </p:spPr>
        <p:txBody>
          <a:bodyPr/>
          <a:lstStyle/>
          <a:p>
            <a:r>
              <a:rPr lang="en-US" dirty="0"/>
              <a:t>Verify prerequisites</a:t>
            </a:r>
          </a:p>
          <a:p>
            <a:r>
              <a:rPr lang="en-US" dirty="0"/>
              <a:t>Enable Pass-through authentication through Azure AD Connect</a:t>
            </a:r>
          </a:p>
        </p:txBody>
      </p:sp>
    </p:spTree>
    <p:extLst>
      <p:ext uri="{BB962C8B-B14F-4D97-AF65-F5344CB8AC3E}">
        <p14:creationId xmlns:p14="http://schemas.microsoft.com/office/powerpoint/2010/main" val="37288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AD Connect Health</a:t>
            </a:r>
          </a:p>
        </p:txBody>
      </p:sp>
      <p:sp>
        <p:nvSpPr>
          <p:cNvPr id="6" name="Text Placeholder 5"/>
          <p:cNvSpPr>
            <a:spLocks noGrp="1"/>
          </p:cNvSpPr>
          <p:nvPr>
            <p:ph type="body" sz="quarter" idx="10"/>
          </p:nvPr>
        </p:nvSpPr>
        <p:spPr>
          <a:xfrm>
            <a:off x="584200" y="3927967"/>
            <a:ext cx="11018520" cy="2412968"/>
          </a:xfrm>
        </p:spPr>
        <p:txBody>
          <a:bodyPr/>
          <a:lstStyle/>
          <a:p>
            <a:r>
              <a:rPr lang="en-US" dirty="0"/>
              <a:t>AD FS servers, Azure AD Connect, and AD domain controllers</a:t>
            </a:r>
          </a:p>
          <a:p>
            <a:r>
              <a:rPr lang="en-US" dirty="0"/>
              <a:t>Synchronizations between your on-premises AD DS and Azure AD</a:t>
            </a:r>
          </a:p>
          <a:p>
            <a:r>
              <a:rPr lang="en-US" dirty="0"/>
              <a:t>On-premises identity access Office 365 or other Azure AD applications</a:t>
            </a:r>
          </a:p>
          <a:p>
            <a:r>
              <a:rPr lang="en-US" dirty="0"/>
              <a:t>View and act on alerts, setup email notifications for critical alerts, and view performance data. </a:t>
            </a:r>
          </a:p>
        </p:txBody>
      </p:sp>
      <p:pic>
        <p:nvPicPr>
          <p:cNvPr id="8" name="Picture 7" descr="Screenshot of the Azure AD Health page. Active alerts, resolved alerts, and notifications are shown. ">
            <a:extLst>
              <a:ext uri="{FF2B5EF4-FFF2-40B4-BE49-F238E27FC236}">
                <a16:creationId xmlns:a16="http://schemas.microsoft.com/office/drawing/2014/main" id="{104070BF-B161-4F96-B9CB-42E3D6AA01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26920" y="1435100"/>
            <a:ext cx="7313023" cy="2235564"/>
          </a:xfrm>
          <a:prstGeom prst="rect">
            <a:avLst/>
          </a:prstGeom>
          <a:noFill/>
          <a:ln>
            <a:solidFill>
              <a:schemeClr val="tx1"/>
            </a:solidFill>
          </a:ln>
        </p:spPr>
      </p:pic>
    </p:spTree>
    <p:extLst>
      <p:ext uri="{BB962C8B-B14F-4D97-AF65-F5344CB8AC3E}">
        <p14:creationId xmlns:p14="http://schemas.microsoft.com/office/powerpoint/2010/main" val="390137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DB8C-263F-471F-A2EA-9711EC8FAF9E}"/>
              </a:ext>
            </a:extLst>
          </p:cNvPr>
          <p:cNvSpPr>
            <a:spLocks noGrp="1"/>
          </p:cNvSpPr>
          <p:nvPr>
            <p:ph type="title"/>
          </p:nvPr>
        </p:nvSpPr>
        <p:spPr>
          <a:xfrm>
            <a:off x="588263" y="457200"/>
            <a:ext cx="11018520" cy="553998"/>
          </a:xfrm>
        </p:spPr>
        <p:txBody>
          <a:bodyPr/>
          <a:lstStyle/>
          <a:p>
            <a:r>
              <a:rPr lang="en-US" dirty="0"/>
              <a:t>Monitoring Synchronization (Azure AD Health)</a:t>
            </a:r>
          </a:p>
        </p:txBody>
      </p:sp>
      <p:sp>
        <p:nvSpPr>
          <p:cNvPr id="3" name="Text Placeholder 2">
            <a:extLst>
              <a:ext uri="{FF2B5EF4-FFF2-40B4-BE49-F238E27FC236}">
                <a16:creationId xmlns:a16="http://schemas.microsoft.com/office/drawing/2014/main" id="{52B58B8A-B356-464E-947B-1E6CB097336E}"/>
              </a:ext>
            </a:extLst>
          </p:cNvPr>
          <p:cNvSpPr>
            <a:spLocks noGrp="1"/>
          </p:cNvSpPr>
          <p:nvPr>
            <p:ph type="body" sz="quarter" idx="10"/>
          </p:nvPr>
        </p:nvSpPr>
        <p:spPr>
          <a:xfrm>
            <a:off x="584200" y="1435100"/>
            <a:ext cx="6417491" cy="4961358"/>
          </a:xfrm>
        </p:spPr>
        <p:txBody>
          <a:bodyPr/>
          <a:lstStyle/>
          <a:p>
            <a:r>
              <a:rPr lang="en-US" sz="2600" dirty="0"/>
              <a:t>Azure AD Health for AD FS – relies on AD FS server agents, provides alerts and notifications, performance data and usage analytics</a:t>
            </a:r>
          </a:p>
          <a:p>
            <a:r>
              <a:rPr lang="en-US" sz="2600" dirty="0"/>
              <a:t>Azure AD Health for AD DS- relies on domain controller agents, provides alerts and notifications, has a dashboard with metrics</a:t>
            </a:r>
          </a:p>
          <a:p>
            <a:r>
              <a:rPr lang="en-US" sz="2600" dirty="0"/>
              <a:t>Azure AD Health for Sync – installed with Azure AD Connect, provides alerts and notifications, performance data and usage analytics</a:t>
            </a:r>
          </a:p>
        </p:txBody>
      </p:sp>
      <p:pic>
        <p:nvPicPr>
          <p:cNvPr id="5" name="Picture 4" descr="Screenshot of the Azure AD Connect Heath Sync with overview and alerts pages. ">
            <a:extLst>
              <a:ext uri="{FF2B5EF4-FFF2-40B4-BE49-F238E27FC236}">
                <a16:creationId xmlns:a16="http://schemas.microsoft.com/office/drawing/2014/main" id="{758039C3-E625-4FA3-8590-9E7B4A26DB58}"/>
              </a:ext>
            </a:extLst>
          </p:cNvPr>
          <p:cNvPicPr>
            <a:picLocks noChangeAspect="1"/>
          </p:cNvPicPr>
          <p:nvPr/>
        </p:nvPicPr>
        <p:blipFill>
          <a:blip r:embed="rId3"/>
          <a:stretch>
            <a:fillRect/>
          </a:stretch>
        </p:blipFill>
        <p:spPr>
          <a:xfrm>
            <a:off x="7242648" y="1435100"/>
            <a:ext cx="4366740" cy="4737562"/>
          </a:xfrm>
          <a:prstGeom prst="rect">
            <a:avLst/>
          </a:prstGeom>
          <a:ln>
            <a:solidFill>
              <a:schemeClr val="tx1"/>
            </a:solidFill>
          </a:ln>
        </p:spPr>
      </p:pic>
    </p:spTree>
    <p:extLst>
      <p:ext uri="{BB962C8B-B14F-4D97-AF65-F5344CB8AC3E}">
        <p14:creationId xmlns:p14="http://schemas.microsoft.com/office/powerpoint/2010/main" val="13531539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02: Azure AD Application Proxy</a:t>
            </a:r>
          </a:p>
        </p:txBody>
      </p:sp>
    </p:spTree>
    <p:extLst>
      <p:ext uri="{BB962C8B-B14F-4D97-AF65-F5344CB8AC3E}">
        <p14:creationId xmlns:p14="http://schemas.microsoft.com/office/powerpoint/2010/main" val="79492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Application Proxy Overview</a:t>
            </a:r>
            <a:endParaRPr lang="en-US" dirty="0"/>
          </a:p>
        </p:txBody>
      </p:sp>
      <p:pic>
        <p:nvPicPr>
          <p:cNvPr id="2" name="Picture 1" descr="Screenshot from the video covering the requirements and applications for the proxy. ">
            <a:extLst>
              <a:ext uri="{FF2B5EF4-FFF2-40B4-BE49-F238E27FC236}">
                <a16:creationId xmlns:a16="http://schemas.microsoft.com/office/drawing/2014/main" id="{180756FD-93FA-407C-BF2E-9A9C7EC42467}"/>
              </a:ext>
            </a:extLst>
          </p:cNvPr>
          <p:cNvPicPr>
            <a:picLocks noChangeAspect="1"/>
          </p:cNvPicPr>
          <p:nvPr/>
        </p:nvPicPr>
        <p:blipFill>
          <a:blip r:embed="rId3"/>
          <a:stretch>
            <a:fillRect/>
          </a:stretch>
        </p:blipFill>
        <p:spPr>
          <a:xfrm>
            <a:off x="584199" y="1428749"/>
            <a:ext cx="11023765" cy="4606291"/>
          </a:xfrm>
          <a:prstGeom prst="rect">
            <a:avLst/>
          </a:prstGeom>
        </p:spPr>
      </p:pic>
    </p:spTree>
    <p:extLst>
      <p:ext uri="{BB962C8B-B14F-4D97-AF65-F5344CB8AC3E}">
        <p14:creationId xmlns:p14="http://schemas.microsoft.com/office/powerpoint/2010/main" val="3897856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What is Azure Active Directory Application Proxy?</a:t>
            </a:r>
          </a:p>
        </p:txBody>
      </p:sp>
      <p:sp>
        <p:nvSpPr>
          <p:cNvPr id="6" name="Text Placeholder 5"/>
          <p:cNvSpPr>
            <a:spLocks noGrp="1"/>
          </p:cNvSpPr>
          <p:nvPr>
            <p:ph type="body" sz="quarter" idx="10"/>
          </p:nvPr>
        </p:nvSpPr>
        <p:spPr>
          <a:xfrm>
            <a:off x="584200" y="4357584"/>
            <a:ext cx="11025188" cy="1982081"/>
          </a:xfrm>
        </p:spPr>
        <p:txBody>
          <a:bodyPr/>
          <a:lstStyle/>
          <a:p>
            <a:r>
              <a:rPr lang="en-US" dirty="0"/>
              <a:t>Provides remote access as a service - installed in the datacenter</a:t>
            </a:r>
          </a:p>
          <a:p>
            <a:r>
              <a:rPr lang="en-US" dirty="0"/>
              <a:t>Two connectors are recommended for greater resiliency</a:t>
            </a:r>
          </a:p>
          <a:p>
            <a:pPr lvl="0"/>
            <a:r>
              <a:rPr lang="en-US" dirty="0"/>
              <a:t>Windows Server 2012 R2 or higher on the on-premises connector</a:t>
            </a:r>
          </a:p>
          <a:p>
            <a:r>
              <a:rPr lang="en-US" dirty="0"/>
              <a:t>Don't need to change the network infrastructure</a:t>
            </a:r>
          </a:p>
        </p:txBody>
      </p:sp>
      <p:pic>
        <p:nvPicPr>
          <p:cNvPr id="9" name="Picture 8" descr="Azure AD Application Proxy is shown using an on-premises connector to access a published website. ">
            <a:extLst>
              <a:ext uri="{FF2B5EF4-FFF2-40B4-BE49-F238E27FC236}">
                <a16:creationId xmlns:a16="http://schemas.microsoft.com/office/drawing/2014/main" id="{DCFDD42A-9094-46FE-950F-451FE058CB0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15646" y="1591199"/>
            <a:ext cx="7377430" cy="2019935"/>
          </a:xfrm>
          <a:prstGeom prst="rect">
            <a:avLst/>
          </a:prstGeom>
          <a:noFill/>
          <a:ln>
            <a:noFill/>
          </a:ln>
        </p:spPr>
      </p:pic>
    </p:spTree>
    <p:extLst>
      <p:ext uri="{BB962C8B-B14F-4D97-AF65-F5344CB8AC3E}">
        <p14:creationId xmlns:p14="http://schemas.microsoft.com/office/powerpoint/2010/main" val="138069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Does Application Proxy Work?</a:t>
            </a:r>
          </a:p>
        </p:txBody>
      </p:sp>
      <p:pic>
        <p:nvPicPr>
          <p:cNvPr id="7" name="Picture 6" descr="Visual representation of the six steps that follow the graphic. ">
            <a:extLst>
              <a:ext uri="{FF2B5EF4-FFF2-40B4-BE49-F238E27FC236}">
                <a16:creationId xmlns:a16="http://schemas.microsoft.com/office/drawing/2014/main" id="{A379EBA0-E40E-4ABA-81B8-F8FF418BBDB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40954" y="1435100"/>
            <a:ext cx="10655799" cy="4702630"/>
          </a:xfrm>
          <a:prstGeom prst="rect">
            <a:avLst/>
          </a:prstGeom>
          <a:noFill/>
          <a:ln>
            <a:noFill/>
          </a:ln>
        </p:spPr>
      </p:pic>
    </p:spTree>
    <p:extLst>
      <p:ext uri="{BB962C8B-B14F-4D97-AF65-F5344CB8AC3E}">
        <p14:creationId xmlns:p14="http://schemas.microsoft.com/office/powerpoint/2010/main" val="317493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Azure Active Directory Overview</a:t>
            </a:r>
            <a:endParaRPr lang="en-US" dirty="0"/>
          </a:p>
        </p:txBody>
      </p:sp>
      <p:pic>
        <p:nvPicPr>
          <p:cNvPr id="3" name="Picture 2" descr="Diagram showing icon representing Azure Active Directory and various icons to represent all the Azure AD components listed.">
            <a:extLst>
              <a:ext uri="{FF2B5EF4-FFF2-40B4-BE49-F238E27FC236}">
                <a16:creationId xmlns:a16="http://schemas.microsoft.com/office/drawing/2014/main" id="{6C610393-D794-4B33-B936-4D65B9BF9BFD}"/>
              </a:ext>
            </a:extLst>
          </p:cNvPr>
          <p:cNvPicPr>
            <a:picLocks noChangeAspect="1"/>
          </p:cNvPicPr>
          <p:nvPr/>
        </p:nvPicPr>
        <p:blipFill>
          <a:blip r:embed="rId3"/>
          <a:stretch>
            <a:fillRect/>
          </a:stretch>
        </p:blipFill>
        <p:spPr>
          <a:xfrm>
            <a:off x="584200" y="1428751"/>
            <a:ext cx="11025188" cy="4840288"/>
          </a:xfrm>
          <a:prstGeom prst="rect">
            <a:avLst/>
          </a:prstGeom>
          <a:ln>
            <a:solidFill>
              <a:schemeClr val="tx1"/>
            </a:solidFill>
          </a:ln>
        </p:spPr>
      </p:pic>
    </p:spTree>
    <p:extLst>
      <p:ext uri="{BB962C8B-B14F-4D97-AF65-F5344CB8AC3E}">
        <p14:creationId xmlns:p14="http://schemas.microsoft.com/office/powerpoint/2010/main" val="2261898634"/>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8368</Words>
  <Application>Microsoft Office PowerPoint</Application>
  <PresentationFormat>Widescreen</PresentationFormat>
  <Paragraphs>866</Paragraphs>
  <Slides>86</Slides>
  <Notes>76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Consolas</vt:lpstr>
      <vt:lpstr>Open Sans</vt:lpstr>
      <vt:lpstr>Segoe UI</vt:lpstr>
      <vt:lpstr>Segoe UI Light</vt:lpstr>
      <vt:lpstr>Segoe UI Semibold</vt:lpstr>
      <vt:lpstr>Segoe UI Semilight</vt:lpstr>
      <vt:lpstr>Wingdings</vt:lpstr>
      <vt:lpstr>WHITE TEMPLATE</vt:lpstr>
      <vt:lpstr>AZ-100.5 Manage Identities</vt:lpstr>
      <vt:lpstr>Course Agenda</vt:lpstr>
      <vt:lpstr>Manage Identities</vt:lpstr>
      <vt:lpstr>AZ-100.5 Module 01: Managing Azure Active Directory</vt:lpstr>
      <vt:lpstr> Lesson 01: Azure Active Directory Overview</vt:lpstr>
      <vt:lpstr>Azure Active Directory</vt:lpstr>
      <vt:lpstr>Azure Active Directory Benefits</vt:lpstr>
      <vt:lpstr>Azure AD Differences</vt:lpstr>
      <vt:lpstr>Azure Active Directory Overview</vt:lpstr>
      <vt:lpstr>Azure Active Directory Editions</vt:lpstr>
      <vt:lpstr>When to use Azure AD Join</vt:lpstr>
      <vt:lpstr>Azure Active Directory Editions</vt:lpstr>
      <vt:lpstr>Lesson 02: Self-Service Password Reset</vt:lpstr>
      <vt:lpstr>Self-Service Password Reset (SSPR)</vt:lpstr>
      <vt:lpstr>Configuring Self-Service Password Reset</vt:lpstr>
      <vt:lpstr>Authentication Methods for Password Reset</vt:lpstr>
      <vt:lpstr>Password Writeback</vt:lpstr>
      <vt:lpstr>Configuring Self-Service Password Reset</vt:lpstr>
      <vt:lpstr>Configuring Self-Service Group Creation</vt:lpstr>
      <vt:lpstr>Lesson 03: Azure AD Identity Protection</vt:lpstr>
      <vt:lpstr>Azure Identity Protection</vt:lpstr>
      <vt:lpstr>Azure AD Identity Protection</vt:lpstr>
      <vt:lpstr>Vulnerabilities Detected</vt:lpstr>
      <vt:lpstr>Enabling Multi-Factor Authentication</vt:lpstr>
      <vt:lpstr>Risky Sign-Ins</vt:lpstr>
      <vt:lpstr>Risks Detected</vt:lpstr>
      <vt:lpstr>Enabling Azure Active Directory Protection</vt:lpstr>
      <vt:lpstr>Lesson 04: Integrating SaaS Applications with Azure AD</vt:lpstr>
      <vt:lpstr>Software as a Service</vt:lpstr>
      <vt:lpstr>SaaS Advantages</vt:lpstr>
      <vt:lpstr>Application Gallery</vt:lpstr>
      <vt:lpstr>Other Integration Options</vt:lpstr>
      <vt:lpstr>Integrating SaaS Applications</vt:lpstr>
      <vt:lpstr>SaaS Integration with Azure AD</vt:lpstr>
      <vt:lpstr>Conditional Access</vt:lpstr>
      <vt:lpstr>Conditions – Users/Groups</vt:lpstr>
      <vt:lpstr>Sign-in Risk Condition</vt:lpstr>
      <vt:lpstr>Locations Condition</vt:lpstr>
      <vt:lpstr>Lab1: Conditional Access</vt:lpstr>
      <vt:lpstr>AZ-100.5 Module 02: Managing Azure AD Objects</vt:lpstr>
      <vt:lpstr>Lesson 01: Azure Domains and Tenants</vt:lpstr>
      <vt:lpstr>Domains</vt:lpstr>
      <vt:lpstr>Verifying Custom Domain Names</vt:lpstr>
      <vt:lpstr>Tenants</vt:lpstr>
      <vt:lpstr>Multiple Tenants</vt:lpstr>
      <vt:lpstr>Managing Domains, Directories, and Tenants</vt:lpstr>
      <vt:lpstr>Custom Domain Names</vt:lpstr>
      <vt:lpstr>Lesson 02: Azure Users and Groups</vt:lpstr>
      <vt:lpstr>Managing Users and Groups</vt:lpstr>
      <vt:lpstr>User Accounts</vt:lpstr>
      <vt:lpstr>Adding User Accounts</vt:lpstr>
      <vt:lpstr>Bulk User Accounts (CSV File)</vt:lpstr>
      <vt:lpstr>Group Accounts</vt:lpstr>
      <vt:lpstr>Lesson 03: Azure Roles</vt:lpstr>
      <vt:lpstr>Role-Based Access Control</vt:lpstr>
      <vt:lpstr>Role Assignment</vt:lpstr>
      <vt:lpstr>Built-in Roles (Portal)</vt:lpstr>
      <vt:lpstr>Role Definitions</vt:lpstr>
      <vt:lpstr>Assignable Scopes  </vt:lpstr>
      <vt:lpstr>Users and Groups (PowerShell and CLI)</vt:lpstr>
      <vt:lpstr>Role-Based Access Control</vt:lpstr>
      <vt:lpstr>Role-Based Access Control</vt:lpstr>
      <vt:lpstr>Lab 2A: RBAC</vt:lpstr>
      <vt:lpstr>Lesson 04: Managing Devices</vt:lpstr>
      <vt:lpstr>Device Management</vt:lpstr>
      <vt:lpstr>AD Join (Benefits)</vt:lpstr>
      <vt:lpstr>Hybrid AD Joined Devices</vt:lpstr>
      <vt:lpstr>Managing Devices (Configuration Parameters)</vt:lpstr>
      <vt:lpstr>Lab 2B: Managing Devices (Portal) 2B</vt:lpstr>
      <vt:lpstr>AZ-100.5 Module 03: Implementing and Managing Hybrid Identities</vt:lpstr>
      <vt:lpstr>Lesson 01: Azure AD Integration Options</vt:lpstr>
      <vt:lpstr>Azure AD Connect</vt:lpstr>
      <vt:lpstr>Password Synchronization</vt:lpstr>
      <vt:lpstr>Choose the Right Authentication Option</vt:lpstr>
      <vt:lpstr>Azure AD Seamless Sign-On</vt:lpstr>
      <vt:lpstr>Sign-On Methods</vt:lpstr>
      <vt:lpstr>Pass-through Authentication</vt:lpstr>
      <vt:lpstr>Azure AD DS Integration Options</vt:lpstr>
      <vt:lpstr>Lab 3A: Implement and Manage Hybrid Identities</vt:lpstr>
      <vt:lpstr>Lab 3B: Azure AD Pass-through </vt:lpstr>
      <vt:lpstr>Azure AD Connect Health</vt:lpstr>
      <vt:lpstr>Monitoring Synchronization (Azure AD Health)</vt:lpstr>
      <vt:lpstr>Lesson 02: Azure AD Application Proxy</vt:lpstr>
      <vt:lpstr>Application Proxy Overview</vt:lpstr>
      <vt:lpstr>What is Azure Active Directory Application Proxy?</vt:lpstr>
      <vt:lpstr>How Does Application Proxy Work?</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2018-11-26T17:17:08Z</dcterms:created>
  <dcterms:modified xsi:type="dcterms:W3CDTF">2019-01-20T14:24:02Z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cynthist@microsoft.com</vt:lpwstr>
  </property>
  <property fmtid="{D5CDD505-2E9C-101B-9397-08002B2CF9AE}" pid="5" name="MSIP_Label_f42aa342-8706-4288-bd11-ebb85995028c_SetDate">
    <vt:lpwstr>2018-11-26T17:17:12.6822748Z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